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818" r:id="rId2"/>
    <p:sldMasterId id="2147483649" r:id="rId3"/>
    <p:sldMasterId id="2147483650" r:id="rId4"/>
    <p:sldMasterId id="2147483651" r:id="rId5"/>
    <p:sldMasterId id="2147483652" r:id="rId6"/>
    <p:sldMasterId id="2147483653" r:id="rId7"/>
    <p:sldMasterId id="2147483654" r:id="rId8"/>
    <p:sldMasterId id="2147483655" r:id="rId9"/>
    <p:sldMasterId id="2147483656" r:id="rId10"/>
    <p:sldMasterId id="2147483657" r:id="rId11"/>
    <p:sldMasterId id="2147483658" r:id="rId12"/>
    <p:sldMasterId id="2147483659" r:id="rId13"/>
    <p:sldMasterId id="2147483660" r:id="rId14"/>
    <p:sldMasterId id="2147483661" r:id="rId15"/>
  </p:sldMasterIdLst>
  <p:notesMasterIdLst>
    <p:notesMasterId r:id="rId29"/>
  </p:notesMasterIdLst>
  <p:handoutMasterIdLst>
    <p:handoutMasterId r:id="rId30"/>
  </p:handoutMasterIdLst>
  <p:sldIdLst>
    <p:sldId id="312" r:id="rId16"/>
    <p:sldId id="314" r:id="rId17"/>
    <p:sldId id="297" r:id="rId18"/>
    <p:sldId id="323" r:id="rId19"/>
    <p:sldId id="329" r:id="rId20"/>
    <p:sldId id="325" r:id="rId21"/>
    <p:sldId id="326" r:id="rId22"/>
    <p:sldId id="327" r:id="rId23"/>
    <p:sldId id="328" r:id="rId24"/>
    <p:sldId id="311" r:id="rId25"/>
    <p:sldId id="320" r:id="rId26"/>
    <p:sldId id="321" r:id="rId27"/>
    <p:sldId id="322" r:id="rId28"/>
  </p:sldIdLst>
  <p:sldSz cx="9144000" cy="6858000" type="letter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1pPr>
    <a:lvl2pPr marL="320675" indent="136525" algn="l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2pPr>
    <a:lvl3pPr marL="641350" indent="273050" algn="l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3pPr>
    <a:lvl4pPr marL="963613" indent="407988" algn="l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4pPr>
    <a:lvl5pPr marL="1284288" indent="544513" algn="l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5pPr>
    <a:lvl6pPr marL="2286000" algn="l" defTabSz="914400" rtl="0" eaLnBrk="1" latinLnBrk="0" hangingPunct="1">
      <a:defRPr sz="30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6pPr>
    <a:lvl7pPr marL="2743200" algn="l" defTabSz="914400" rtl="0" eaLnBrk="1" latinLnBrk="0" hangingPunct="1">
      <a:defRPr sz="30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7pPr>
    <a:lvl8pPr marL="3200400" algn="l" defTabSz="914400" rtl="0" eaLnBrk="1" latinLnBrk="0" hangingPunct="1">
      <a:defRPr sz="30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8pPr>
    <a:lvl9pPr marL="3657600" algn="l" defTabSz="914400" rtl="0" eaLnBrk="1" latinLnBrk="0" hangingPunct="1">
      <a:defRPr sz="30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 Spill" initials="CS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6949" autoAdjust="0"/>
  </p:normalViewPr>
  <p:slideViewPr>
    <p:cSldViewPr>
      <p:cViewPr varScale="1">
        <p:scale>
          <a:sx n="82" d="100"/>
          <a:sy n="82" d="100"/>
        </p:scale>
        <p:origin x="-1253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137" cy="480225"/>
          </a:xfrm>
          <a:prstGeom prst="rect">
            <a:avLst/>
          </a:prstGeom>
        </p:spPr>
        <p:txBody>
          <a:bodyPr vert="horz" lIns="96699" tIns="48350" rIns="96699" bIns="48350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4386" y="1"/>
            <a:ext cx="3169137" cy="480225"/>
          </a:xfrm>
          <a:prstGeom prst="rect">
            <a:avLst/>
          </a:prstGeom>
        </p:spPr>
        <p:txBody>
          <a:bodyPr vert="horz" lIns="96699" tIns="48350" rIns="96699" bIns="48350" rtlCol="0"/>
          <a:lstStyle>
            <a:lvl1pPr algn="r">
              <a:defRPr sz="1300"/>
            </a:lvl1pPr>
          </a:lstStyle>
          <a:p>
            <a:pPr>
              <a:defRPr/>
            </a:pPr>
            <a:fld id="{EE4EA258-EE02-462F-B414-B34A683919CD}" type="datetimeFigureOut">
              <a:rPr lang="en-US"/>
              <a:pPr>
                <a:defRPr/>
              </a:pPr>
              <a:t>4/12/2013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319"/>
            <a:ext cx="3169137" cy="480225"/>
          </a:xfrm>
          <a:prstGeom prst="rect">
            <a:avLst/>
          </a:prstGeom>
        </p:spPr>
        <p:txBody>
          <a:bodyPr vert="horz" lIns="96699" tIns="48350" rIns="96699" bIns="48350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4386" y="9119319"/>
            <a:ext cx="3169137" cy="480225"/>
          </a:xfrm>
          <a:prstGeom prst="rect">
            <a:avLst/>
          </a:prstGeom>
        </p:spPr>
        <p:txBody>
          <a:bodyPr vert="horz" lIns="96699" tIns="48350" rIns="96699" bIns="48350" rtlCol="0" anchor="b"/>
          <a:lstStyle>
            <a:lvl1pPr algn="r">
              <a:defRPr sz="1300"/>
            </a:lvl1pPr>
          </a:lstStyle>
          <a:p>
            <a:pPr>
              <a:defRPr/>
            </a:pPr>
            <a:fld id="{4044A58E-527F-4382-8CD6-A543E8434A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4845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137" cy="480225"/>
          </a:xfrm>
          <a:prstGeom prst="rect">
            <a:avLst/>
          </a:prstGeom>
        </p:spPr>
        <p:txBody>
          <a:bodyPr vert="horz" lIns="97425" tIns="48712" rIns="97425" bIns="48712" rtlCol="0"/>
          <a:lstStyle>
            <a:lvl1pPr algn="l">
              <a:defRPr sz="1300"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4386" y="1"/>
            <a:ext cx="3169137" cy="480225"/>
          </a:xfrm>
          <a:prstGeom prst="rect">
            <a:avLst/>
          </a:prstGeom>
        </p:spPr>
        <p:txBody>
          <a:bodyPr vert="horz" lIns="97425" tIns="48712" rIns="97425" bIns="48712" rtlCol="0"/>
          <a:lstStyle>
            <a:lvl1pPr algn="r">
              <a:defRPr sz="1300"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</a:lstStyle>
          <a:p>
            <a:pPr>
              <a:defRPr/>
            </a:pPr>
            <a:fld id="{4B66FD9C-4CF4-485B-9D24-E9E61DA64B52}" type="datetimeFigureOut">
              <a:rPr lang="en-US"/>
              <a:pPr>
                <a:defRPr/>
              </a:pPr>
              <a:t>4/12/2013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7425" tIns="48712" rIns="97425" bIns="48712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57" y="4560487"/>
            <a:ext cx="5851489" cy="4320375"/>
          </a:xfrm>
          <a:prstGeom prst="rect">
            <a:avLst/>
          </a:prstGeom>
        </p:spPr>
        <p:txBody>
          <a:bodyPr vert="horz" lIns="97425" tIns="48712" rIns="97425" bIns="48712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319"/>
            <a:ext cx="3169137" cy="480225"/>
          </a:xfrm>
          <a:prstGeom prst="rect">
            <a:avLst/>
          </a:prstGeom>
        </p:spPr>
        <p:txBody>
          <a:bodyPr vert="horz" lIns="97425" tIns="48712" rIns="97425" bIns="48712" rtlCol="0" anchor="b"/>
          <a:lstStyle>
            <a:lvl1pPr algn="l">
              <a:defRPr sz="1300"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4386" y="9119319"/>
            <a:ext cx="3169137" cy="480225"/>
          </a:xfrm>
          <a:prstGeom prst="rect">
            <a:avLst/>
          </a:prstGeom>
        </p:spPr>
        <p:txBody>
          <a:bodyPr vert="horz" lIns="97425" tIns="48712" rIns="97425" bIns="48712" rtlCol="0" anchor="b"/>
          <a:lstStyle>
            <a:lvl1pPr algn="r">
              <a:defRPr sz="1300"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</a:lstStyle>
          <a:p>
            <a:pPr>
              <a:defRPr/>
            </a:pPr>
            <a:fld id="{B2F2BDA1-0586-417E-BCE9-7196C8195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841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baseline="0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ED76F5-E8E4-5646-9E32-5B13F3DC5403}" type="slidenum">
              <a:rPr lang="en-US" smtClean="0"/>
              <a:pPr/>
              <a:t>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baseline="0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ED76F5-E8E4-5646-9E32-5B13F3DC5403}" type="slidenum">
              <a:rPr lang="en-US" smtClean="0"/>
              <a:pPr/>
              <a:t>11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baseline="0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ED76F5-E8E4-5646-9E32-5B13F3DC5403}" type="slidenum">
              <a:rPr lang="en-US" smtClean="0"/>
              <a:pPr/>
              <a:t>12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baseline="0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ED76F5-E8E4-5646-9E32-5B13F3DC5403}" type="slidenum">
              <a:rPr lang="en-US" smtClean="0"/>
              <a:pPr/>
              <a:t>13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baseline="0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ED76F5-E8E4-5646-9E32-5B13F3DC5403}" type="slidenum">
              <a:rPr lang="en-US" smtClean="0"/>
              <a:pPr/>
              <a:t>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baseline="0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ED76F5-E8E4-5646-9E32-5B13F3DC5403}" type="slidenum">
              <a:rPr lang="en-US" smtClean="0"/>
              <a:pPr/>
              <a:t>4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D8A53F4-9454-439A-A467-90AE0D869213}" type="slidenum">
              <a:rPr lang="en-US" smtClean="0">
                <a:latin typeface="Gill Sans"/>
                <a:ea typeface="ヒラギノ角ゴ ProN W3"/>
                <a:cs typeface="ヒラギノ角ゴ ProN W3"/>
                <a:sym typeface="Gill Sans"/>
              </a:rPr>
              <a:pPr/>
              <a:t>5</a:t>
            </a:fld>
            <a:endParaRPr lang="en-US" smtClean="0">
              <a:latin typeface="Gill Sans"/>
              <a:ea typeface="ヒラギノ角ゴ ProN W3"/>
              <a:cs typeface="ヒラギノ角ゴ ProN W3"/>
              <a:sym typeface="Gill San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baseline="0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ED76F5-E8E4-5646-9E32-5B13F3DC5403}" type="slidenum">
              <a:rPr lang="en-US" smtClean="0"/>
              <a:pPr/>
              <a:t>6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baseline="0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ED76F5-E8E4-5646-9E32-5B13F3DC5403}" type="slidenum">
              <a:rPr lang="en-US" smtClean="0"/>
              <a:pPr/>
              <a:t>7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baseline="0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ED76F5-E8E4-5646-9E32-5B13F3DC5403}" type="slidenum">
              <a:rPr lang="en-US" smtClean="0"/>
              <a:pPr/>
              <a:t>8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baseline="0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ED76F5-E8E4-5646-9E32-5B13F3DC5403}" type="slidenum">
              <a:rPr lang="en-US" smtClean="0"/>
              <a:pPr/>
              <a:t>9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baseline="0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ED76F5-E8E4-5646-9E32-5B13F3DC5403}" type="slidenum">
              <a:rPr lang="en-US" smtClean="0"/>
              <a:pPr/>
              <a:t>10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49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49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9" y="1600648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9" y="1600648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1" y="1600648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7" y="1534792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7" y="2174380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9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5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1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9" y="1600648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5"/>
            <a:ext cx="1839516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1" y="178595"/>
            <a:ext cx="5411391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78594"/>
            <a:ext cx="2057176" cy="59471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78594"/>
            <a:ext cx="6064374" cy="5947172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49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9" y="1600648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9" y="1600648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1" y="1600648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7" y="1534792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7" y="2174380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4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9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5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1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1FD1E-F638-417C-A5E7-40B3766C4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9" y="1600648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49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1" y="1946673"/>
            <a:ext cx="1718965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19092" y="1946673"/>
            <a:ext cx="1718965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7" y="1534792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7" y="2174380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9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58673-CE66-4023-BCAB-FCF39FC7A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5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1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5"/>
            <a:ext cx="1839516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1" y="178595"/>
            <a:ext cx="5411391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49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1" y="1946673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1946673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7" y="1534792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7" y="2174380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57006-AE18-4610-88EC-63703BE00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9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5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1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5"/>
            <a:ext cx="1839516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1" y="178595"/>
            <a:ext cx="5411391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49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64970" y="1946673"/>
            <a:ext cx="1339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11580" y="1946673"/>
            <a:ext cx="1339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7" y="1534792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7" y="2174380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F187D-E448-486E-B8E0-018B999340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9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5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1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5"/>
            <a:ext cx="1839516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1" y="178595"/>
            <a:ext cx="5411391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49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1" y="1946673"/>
            <a:ext cx="1718965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19092" y="1946673"/>
            <a:ext cx="1718965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7" y="1534792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7" y="2174380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45313-0EC4-4D45-AF68-4F7D215E2A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9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5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1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5"/>
            <a:ext cx="1839516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1" y="178595"/>
            <a:ext cx="5411391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5A614-C82B-4C60-A800-C01130E235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5AA-31A2-417E-8739-694110301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F8236-79B6-4E80-A8A0-DF33934E22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E054C-C82C-4AE7-A1F6-C9CE47B55B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D8F67-BFB9-4B66-AC4B-A1D17BBFB5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44A3A-F803-4FA7-98A3-790960426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49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1" y="892970"/>
            <a:ext cx="3625453" cy="507206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892970"/>
            <a:ext cx="3625453" cy="507206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7" y="1534792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7" y="2174380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4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9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5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1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9"/>
            <a:ext cx="2057176" cy="5690443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9"/>
            <a:ext cx="6064374" cy="569044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49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9" y="1600648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9" y="1600648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1" y="1600648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7" y="1534792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7" y="2174380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1" y="1946673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1946673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9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5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1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9" y="1600648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600648"/>
            <a:ext cx="2057176" cy="452511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8"/>
            <a:ext cx="6064374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49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1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7" y="1534792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7" y="2174380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7" y="1534792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7" y="2174380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4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9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5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1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151931"/>
            <a:ext cx="1839516" cy="31789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1" y="1151931"/>
            <a:ext cx="5411391" cy="31789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49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9" y="1600648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9" y="1600648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1" y="1600648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7" y="1534792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7" y="2174380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9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5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1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9" y="1600648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600648"/>
            <a:ext cx="2057176" cy="477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8"/>
            <a:ext cx="6064374" cy="4775150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49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9" y="1600648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9" y="1600648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1" y="1600648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7" y="1534792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7" y="2174380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9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5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1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9" y="1600648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600648"/>
            <a:ext cx="2057176" cy="477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8"/>
            <a:ext cx="6064374" cy="4775150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49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9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6484" y="3366493"/>
            <a:ext cx="2009180" cy="23217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2820" y="3366493"/>
            <a:ext cx="2009180" cy="23217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7" y="1534792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7" y="2174380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4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9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5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1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40623" y="991195"/>
            <a:ext cx="1031379" cy="469701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6485" y="991195"/>
            <a:ext cx="2986980" cy="469701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49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5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1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6484" y="3366493"/>
            <a:ext cx="2009180" cy="23217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2820" y="3366493"/>
            <a:ext cx="2009180" cy="23217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7" y="1534792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7" y="2174380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4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9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5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1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40623" y="991195"/>
            <a:ext cx="1031379" cy="469701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6485" y="991195"/>
            <a:ext cx="2986980" cy="469701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79388"/>
            <a:ext cx="7358062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1946275"/>
            <a:ext cx="7358062" cy="4017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588963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901700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212850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525588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838325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160908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82365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03822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25280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79388"/>
            <a:ext cx="7358062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23888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936625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249363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562100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874838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196625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518082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39540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60997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23888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936625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249363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562100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874838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196625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518082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39540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60997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79388"/>
            <a:ext cx="7358062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1946275"/>
            <a:ext cx="3544887" cy="4017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533400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846138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158875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471613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784350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106216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27673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749130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070587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79388"/>
            <a:ext cx="7358062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1946275"/>
            <a:ext cx="7358062" cy="4017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533400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846138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158875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471613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784350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106216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27673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749130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070587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79388"/>
            <a:ext cx="7358062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65763" y="1946275"/>
            <a:ext cx="2786062" cy="4017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533400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846138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158875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471613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784350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106216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27673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749130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070587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79388"/>
            <a:ext cx="7358062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1946275"/>
            <a:ext cx="3544887" cy="4017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533400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846138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158875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471613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784350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106216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27673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749130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070587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</a:lstStyle>
          <a:p>
            <a:pPr>
              <a:defRPr/>
            </a:pPr>
            <a:fld id="{9E780D65-E95E-4A15-9C9A-380A8803E2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893763"/>
            <a:ext cx="7358062" cy="5072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588963" indent="-401638" algn="l" rtl="0" eaLnBrk="0" fontAlgn="base" hangingPunct="0">
        <a:spcBef>
          <a:spcPts val="3375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901700" indent="-401638" algn="l" rtl="0" eaLnBrk="0" fontAlgn="base" hangingPunct="0">
        <a:spcBef>
          <a:spcPts val="3375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212850" indent="-401638" algn="l" rtl="0" eaLnBrk="0" fontAlgn="base" hangingPunct="0">
        <a:spcBef>
          <a:spcPts val="3375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525588" indent="-401638" algn="l" rtl="0" eaLnBrk="0" fontAlgn="base" hangingPunct="0">
        <a:spcBef>
          <a:spcPts val="3375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838325" indent="-401638" algn="l" rtl="0" eaLnBrk="0" fontAlgn="base" hangingPunct="0">
        <a:spcBef>
          <a:spcPts val="3375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160908" indent="-401822" algn="l" rtl="0" fontAlgn="base">
        <a:spcBef>
          <a:spcPts val="3375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82365" indent="-401822" algn="l" rtl="0" fontAlgn="base">
        <a:spcBef>
          <a:spcPts val="3375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03822" indent="-401822" algn="l" rtl="0" fontAlgn="base">
        <a:spcBef>
          <a:spcPts val="3375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25280" indent="-401822" algn="l" rtl="0" fontAlgn="base">
        <a:spcBef>
          <a:spcPts val="3375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2089150"/>
            <a:ext cx="7358062" cy="267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239713" indent="-239713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522288" indent="-200025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803275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123950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446213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3535363"/>
            <a:ext cx="7358062" cy="795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152525"/>
            <a:ext cx="7358062" cy="2320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239713" indent="-239713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522288" indent="-200025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803275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123950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446213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5180013"/>
            <a:ext cx="7358062" cy="1195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239713" indent="-239713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522288" indent="-200025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803275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123950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446213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5180013"/>
            <a:ext cx="7358062" cy="1195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239713" indent="-239713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522288" indent="-200025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803275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123950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446213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088" y="3367088"/>
            <a:ext cx="4125912" cy="2320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088" y="990600"/>
            <a:ext cx="4125912" cy="2322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239713" indent="-239713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522288" indent="-200025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803275" indent="-160338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123950" indent="-160338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446213" indent="-160338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088" y="3367088"/>
            <a:ext cx="4125912" cy="2320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088" y="990600"/>
            <a:ext cx="4125912" cy="2322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239713" indent="-239713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522288" indent="-200025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803275" indent="-160338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123950" indent="-160338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446213" indent="-160338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ora-esca-rp.com/" TargetMode="Externa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a Slid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52" y="-13512"/>
            <a:ext cx="9195852" cy="6871512"/>
          </a:xfrm>
          <a:prstGeom prst="rect">
            <a:avLst/>
          </a:prstGeom>
        </p:spPr>
      </p:pic>
      <p:sp>
        <p:nvSpPr>
          <p:cNvPr id="1740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585"/>
            <a:ext cx="9144000" cy="732326"/>
          </a:xfrm>
        </p:spPr>
        <p:txBody>
          <a:bodyPr>
            <a:noAutofit/>
          </a:bodyPr>
          <a:lstStyle/>
          <a:p>
            <a:r>
              <a:rPr lang="en-US" sz="1700" b="1" dirty="0" smtClean="0">
                <a:latin typeface="Arial" pitchFamily="34" charset="0"/>
                <a:cs typeface="Arial" pitchFamily="34" charset="0"/>
              </a:rPr>
              <a:t>Fort Ord Reuse Authority (FORA)</a:t>
            </a:r>
            <a:br>
              <a:rPr lang="en-US" sz="1700" b="1" dirty="0" smtClean="0">
                <a:latin typeface="Arial" pitchFamily="34" charset="0"/>
                <a:cs typeface="Arial" pitchFamily="34" charset="0"/>
              </a:rPr>
            </a:br>
            <a:r>
              <a:rPr lang="en-US" sz="1700" b="1" dirty="0" smtClean="0">
                <a:latin typeface="Arial" pitchFamily="34" charset="0"/>
                <a:cs typeface="Arial" pitchFamily="34" charset="0"/>
              </a:rPr>
              <a:t>Environmental Services Cooperative Agreement (ESCA)</a:t>
            </a:r>
            <a:br>
              <a:rPr lang="en-US" sz="1700" b="1" dirty="0" smtClean="0">
                <a:latin typeface="Arial" pitchFamily="34" charset="0"/>
                <a:cs typeface="Arial" pitchFamily="34" charset="0"/>
              </a:rPr>
            </a:br>
            <a:r>
              <a:rPr lang="en-US" sz="1700" b="1" dirty="0" smtClean="0">
                <a:latin typeface="Arial" pitchFamily="34" charset="0"/>
                <a:cs typeface="Arial" pitchFamily="34" charset="0"/>
              </a:rPr>
              <a:t>Remediation Program (RP)</a:t>
            </a:r>
            <a:endParaRPr lang="en-US" sz="1700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36774" y="1529862"/>
            <a:ext cx="1966452" cy="374395"/>
          </a:xfrm>
          <a:prstGeom prst="rect">
            <a:avLst/>
          </a:prstGeom>
          <a:noFill/>
        </p:spPr>
        <p:txBody>
          <a:bodyPr wrap="square" lIns="20254" tIns="10127" rIns="20254" bIns="10127" rtlCol="0">
            <a:spAutoFit/>
          </a:bodyPr>
          <a:lstStyle/>
          <a:p>
            <a:pPr>
              <a:spcBef>
                <a:spcPts val="797"/>
              </a:spcBef>
              <a:buSzPct val="135000"/>
            </a:pPr>
            <a:r>
              <a:rPr lang="en-US" sz="2300" spc="22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8610600" y="6550223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1295400"/>
            <a:ext cx="9144000" cy="182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marL="588963" marR="0" lvl="0" indent="-401638" algn="ctr" defTabSz="914400" rtl="0" eaLnBrk="0" fontAlgn="base" latinLnBrk="0" hangingPunct="0">
              <a:lnSpc>
                <a:spcPct val="100000"/>
              </a:lnSpc>
              <a:spcBef>
                <a:spcPts val="1688"/>
              </a:spcBef>
              <a:spcAft>
                <a:spcPct val="0"/>
              </a:spcAft>
              <a:buClrTx/>
              <a:buSzPct val="171000"/>
              <a:buFont typeface="Gill Sans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Gill Sans"/>
              </a:rPr>
              <a:t>ESCA Remediation Program Update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3886200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5" tIns="45698" rIns="91395" bIns="45698">
            <a:spAutoFit/>
          </a:bodyPr>
          <a:lstStyle/>
          <a:p>
            <a:pPr algn="ctr"/>
            <a:r>
              <a:rPr lang="en-US" sz="3200" i="1" dirty="0"/>
              <a:t>Presentation by:</a:t>
            </a:r>
          </a:p>
          <a:p>
            <a:pPr algn="ctr"/>
            <a:r>
              <a:rPr lang="en-US" sz="3200" dirty="0">
                <a:latin typeface="Arial" pitchFamily="34" charset="0"/>
                <a:cs typeface="Arial" pitchFamily="34" charset="0"/>
              </a:rPr>
              <a:t>Stan Cook, Program Manager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541020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5" tIns="45698" rIns="91395" bIns="45698">
            <a:spAutoFit/>
          </a:bodyPr>
          <a:lstStyle/>
          <a:p>
            <a:pPr algn="ctr" eaLnBrk="0" hangingPunct="0"/>
            <a:r>
              <a:rPr lang="en-US" sz="1800" i="1" dirty="0" smtClean="0">
                <a:solidFill>
                  <a:schemeClr val="tx1"/>
                </a:solidFill>
              </a:rPr>
              <a:t>April 12, 2013 </a:t>
            </a:r>
            <a:r>
              <a:rPr lang="en-US" sz="1800" i="1" dirty="0">
                <a:solidFill>
                  <a:schemeClr val="tx1"/>
                </a:solidFill>
              </a:rPr>
              <a:t>Board of Directors Meeting</a:t>
            </a:r>
          </a:p>
        </p:txBody>
      </p:sp>
    </p:spTree>
    <p:extLst>
      <p:ext uri="{BB962C8B-B14F-4D97-AF65-F5344CB8AC3E}">
        <p14:creationId xmlns:p14="http://schemas.microsoft.com/office/powerpoint/2010/main" val="3774668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a Slid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52" y="-13512"/>
            <a:ext cx="9195852" cy="6871512"/>
          </a:xfrm>
          <a:prstGeom prst="rect">
            <a:avLst/>
          </a:prstGeom>
        </p:spPr>
      </p:pic>
      <p:sp>
        <p:nvSpPr>
          <p:cNvPr id="1740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585"/>
            <a:ext cx="9144000" cy="732326"/>
          </a:xfrm>
        </p:spPr>
        <p:txBody>
          <a:bodyPr>
            <a:noAutofit/>
          </a:bodyPr>
          <a:lstStyle/>
          <a:p>
            <a:r>
              <a:rPr lang="en-US" sz="3700" b="1" dirty="0" smtClean="0">
                <a:latin typeface="Arial" charset="0"/>
                <a:ea typeface="Arial" charset="0"/>
                <a:cs typeface="Arial" charset="0"/>
              </a:rPr>
              <a:t>2013 Document Schedule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36774" y="1529862"/>
            <a:ext cx="1966452" cy="374395"/>
          </a:xfrm>
          <a:prstGeom prst="rect">
            <a:avLst/>
          </a:prstGeom>
          <a:noFill/>
        </p:spPr>
        <p:txBody>
          <a:bodyPr wrap="square" lIns="20254" tIns="10127" rIns="20254" bIns="10127" rtlCol="0">
            <a:spAutoFit/>
          </a:bodyPr>
          <a:lstStyle/>
          <a:p>
            <a:pPr>
              <a:spcBef>
                <a:spcPts val="797"/>
              </a:spcBef>
              <a:buSzPct val="135000"/>
            </a:pPr>
            <a:r>
              <a:rPr lang="en-US" sz="2300" spc="22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8560907" y="6550223"/>
            <a:ext cx="3834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860802"/>
              </p:ext>
            </p:extLst>
          </p:nvPr>
        </p:nvGraphicFramePr>
        <p:xfrm>
          <a:off x="457200" y="914400"/>
          <a:ext cx="8295426" cy="48767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83312"/>
                <a:gridCol w="2212114"/>
              </a:tblGrid>
              <a:tr h="451555">
                <a:tc>
                  <a:txBody>
                    <a:bodyPr/>
                    <a:lstStyle/>
                    <a:p>
                      <a:pPr algn="l"/>
                      <a:r>
                        <a:rPr lang="en-US" sz="1800" b="1" i="0" dirty="0" smtClean="0">
                          <a:latin typeface="Arial"/>
                        </a:rPr>
                        <a:t>Documents</a:t>
                      </a:r>
                      <a:endParaRPr lang="en-US" sz="1800" b="1" i="0" dirty="0">
                        <a:latin typeface="Arial"/>
                      </a:endParaRPr>
                    </a:p>
                  </a:txBody>
                  <a:tcPr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 smtClean="0">
                          <a:latin typeface="Arial"/>
                        </a:rPr>
                        <a:t>Targeted Release</a:t>
                      </a:r>
                      <a:endParaRPr lang="en-US" sz="1800" b="1" i="0" dirty="0">
                        <a:latin typeface="Arial"/>
                      </a:endParaRPr>
                    </a:p>
                  </a:txBody>
                  <a:tcPr anchor="ctr">
                    <a:solidFill>
                      <a:srgbClr val="66CCFF"/>
                    </a:solidFill>
                  </a:tcPr>
                </a:tc>
              </a:tr>
              <a:tr h="703147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Group 1</a:t>
                      </a:r>
                    </a:p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Draft RI/FS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Report, Seaside and Parker Flats MRAs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August 2013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725049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Group 2</a:t>
                      </a:r>
                    </a:p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Final RI/FS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Report, CSUMB Off-Campus MRA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February 2013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73927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Group 2</a:t>
                      </a:r>
                    </a:p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Proposed Plan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 CSUMB Off-Campus MRA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June 2013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739271">
                <a:tc>
                  <a:txBody>
                    <a:bodyPr/>
                    <a:lstStyle/>
                    <a:p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Interim Action Ranges MRA</a:t>
                      </a:r>
                    </a:p>
                    <a:p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Draft RI/FS Report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June 2013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739271">
                <a:tc>
                  <a:txBody>
                    <a:bodyPr/>
                    <a:lstStyle/>
                    <a:p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Interim Action Ranges MRA</a:t>
                      </a:r>
                    </a:p>
                    <a:p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Draft Final RI/FS Report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October 2013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779235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Group 4</a:t>
                      </a:r>
                    </a:p>
                    <a:p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Draft RI/FS Report, Future East Garrison MRA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October 2013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4668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a Slid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52" y="-13512"/>
            <a:ext cx="9195852" cy="6871512"/>
          </a:xfrm>
          <a:prstGeom prst="rect">
            <a:avLst/>
          </a:prstGeom>
        </p:spPr>
      </p:pic>
      <p:sp>
        <p:nvSpPr>
          <p:cNvPr id="1740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585"/>
            <a:ext cx="9144000" cy="732326"/>
          </a:xfrm>
        </p:spPr>
        <p:txBody>
          <a:bodyPr>
            <a:noAutofit/>
          </a:bodyPr>
          <a:lstStyle/>
          <a:p>
            <a:r>
              <a:rPr lang="en-US" sz="3700" b="1" dirty="0" smtClean="0">
                <a:latin typeface="Arial" charset="0"/>
                <a:ea typeface="Arial" charset="0"/>
                <a:cs typeface="Arial" charset="0"/>
              </a:rPr>
              <a:t>2013 Community Involvement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36774" y="1529862"/>
            <a:ext cx="1966452" cy="374395"/>
          </a:xfrm>
          <a:prstGeom prst="rect">
            <a:avLst/>
          </a:prstGeom>
          <a:noFill/>
        </p:spPr>
        <p:txBody>
          <a:bodyPr wrap="square" lIns="20254" tIns="10127" rIns="20254" bIns="10127" rtlCol="0">
            <a:spAutoFit/>
          </a:bodyPr>
          <a:lstStyle/>
          <a:p>
            <a:pPr>
              <a:spcBef>
                <a:spcPts val="797"/>
              </a:spcBef>
              <a:buSzPct val="135000"/>
            </a:pPr>
            <a:r>
              <a:rPr lang="en-US" sz="2300" spc="22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8567576" y="6550223"/>
            <a:ext cx="3701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1752600"/>
            <a:ext cx="273367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8599" y="866706"/>
            <a:ext cx="5791201" cy="5099278"/>
          </a:xfrm>
          <a:prstGeom prst="rect">
            <a:avLst/>
          </a:prstGeom>
          <a:noFill/>
        </p:spPr>
        <p:txBody>
          <a:bodyPr wrap="square" lIns="20254" tIns="10127" rIns="20254" bIns="10127">
            <a:spAutoFit/>
          </a:bodyPr>
          <a:lstStyle/>
          <a:p>
            <a:pPr marL="588827" indent="-401457" defTabSz="202486" eaLnBrk="0" hangingPunc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110000"/>
              <a:buFont typeface="Arial"/>
              <a:buChar char="•"/>
              <a:defRPr/>
            </a:pPr>
            <a:r>
              <a:rPr lang="en-US" sz="2700" kern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May: </a:t>
            </a:r>
            <a:r>
              <a:rPr lang="en-US" sz="2700" kern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ESCA </a:t>
            </a:r>
            <a:r>
              <a:rPr lang="en-US" sz="2700" kern="0" dirty="0">
                <a:solidFill>
                  <a:schemeClr val="tx1"/>
                </a:solidFill>
                <a:latin typeface="Arial" charset="0"/>
                <a:cs typeface="Arial" charset="0"/>
              </a:rPr>
              <a:t>Informal Community </a:t>
            </a:r>
            <a:r>
              <a:rPr lang="en-US" sz="2700" kern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Workshop</a:t>
            </a:r>
            <a:r>
              <a:rPr lang="en-US" sz="2700" strike="sngStrike" kern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s</a:t>
            </a:r>
            <a:r>
              <a:rPr lang="en-US" sz="2700" kern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(tentative</a:t>
            </a:r>
            <a:r>
              <a:rPr lang="en-US" sz="2700" kern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)</a:t>
            </a:r>
          </a:p>
          <a:p>
            <a:pPr marL="588827" indent="-401457" defTabSz="202486" eaLnBrk="0" hangingPunc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110000"/>
              <a:buFont typeface="Arial"/>
              <a:buChar char="•"/>
              <a:defRPr/>
            </a:pPr>
            <a:r>
              <a:rPr lang="en-US" sz="2700" kern="0" dirty="0">
                <a:solidFill>
                  <a:schemeClr val="tx1"/>
                </a:solidFill>
                <a:latin typeface="Arial" charset="0"/>
                <a:cs typeface="Arial" charset="0"/>
              </a:rPr>
              <a:t>June: Group 2 Proposed Plan Public Meeting (tentative</a:t>
            </a:r>
            <a:r>
              <a:rPr lang="en-US" sz="2700" kern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)</a:t>
            </a:r>
            <a:endParaRPr lang="en-US" sz="2700" kern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588827" indent="-401457" defTabSz="202486" eaLnBrk="0" hangingPunct="0">
              <a:lnSpc>
                <a:spcPct val="80000"/>
              </a:lnSpc>
              <a:spcBef>
                <a:spcPts val="531"/>
              </a:spcBef>
              <a:spcAft>
                <a:spcPts val="792"/>
              </a:spcAft>
              <a:buSzPct val="110000"/>
              <a:defRPr/>
            </a:pPr>
            <a:r>
              <a:rPr lang="en-US" sz="2700" b="1" i="1" kern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EVENTS</a:t>
            </a:r>
            <a:r>
              <a:rPr lang="en-US" sz="2700" b="1" i="1" kern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:</a:t>
            </a:r>
            <a:endParaRPr lang="en-US" sz="2700" b="1" i="1" kern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588840" indent="-401457" defTabSz="202486" eaLnBrk="0" hangingPunc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110000"/>
              <a:buFont typeface="Arial"/>
              <a:buChar char="•"/>
              <a:defRPr/>
            </a:pPr>
            <a:r>
              <a:rPr lang="en-US" sz="2700" kern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Sea </a:t>
            </a:r>
            <a:r>
              <a:rPr lang="en-US" sz="2700" kern="0" dirty="0">
                <a:solidFill>
                  <a:schemeClr val="tx1"/>
                </a:solidFill>
                <a:latin typeface="Arial" charset="0"/>
                <a:cs typeface="Arial" charset="0"/>
              </a:rPr>
              <a:t>Otter </a:t>
            </a:r>
            <a:r>
              <a:rPr lang="en-US" sz="2700" kern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Classic: April 18-21</a:t>
            </a:r>
            <a:endParaRPr lang="en-US" sz="2700" kern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588840" indent="-401457" defTabSz="202486" eaLnBrk="0" hangingPunc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110000"/>
              <a:buFont typeface="Arial"/>
              <a:buChar char="•"/>
              <a:defRPr/>
            </a:pPr>
            <a:r>
              <a:rPr lang="en-US" sz="2700" kern="0" dirty="0">
                <a:solidFill>
                  <a:schemeClr val="tx1"/>
                </a:solidFill>
                <a:latin typeface="Arial" charset="0"/>
                <a:cs typeface="Arial" charset="0"/>
              </a:rPr>
              <a:t>CSUMB Earth </a:t>
            </a:r>
            <a:r>
              <a:rPr lang="en-US" sz="2700" kern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Day: April 22</a:t>
            </a:r>
          </a:p>
          <a:p>
            <a:pPr marL="588840" indent="-401457" defTabSz="202486" eaLnBrk="0" hangingPunc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110000"/>
              <a:buFont typeface="Arial"/>
              <a:buChar char="•"/>
              <a:defRPr/>
            </a:pPr>
            <a:r>
              <a:rPr lang="en-US" sz="2700" kern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Army Nature Walk: May 11</a:t>
            </a:r>
            <a:endParaRPr lang="en-US" sz="2700" kern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588840" indent="-401457" defTabSz="202486" eaLnBrk="0" hangingPunc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110000"/>
              <a:buFont typeface="Arial"/>
              <a:buChar char="•"/>
              <a:defRPr/>
            </a:pPr>
            <a:r>
              <a:rPr lang="en-US" sz="2700" kern="0" dirty="0">
                <a:solidFill>
                  <a:schemeClr val="tx1"/>
                </a:solidFill>
                <a:latin typeface="Arial" charset="0"/>
                <a:cs typeface="Arial" charset="0"/>
              </a:rPr>
              <a:t>Army </a:t>
            </a:r>
            <a:r>
              <a:rPr lang="en-US" sz="2700" kern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Community Involvement Mobile Workshop: July 13</a:t>
            </a:r>
            <a:endParaRPr lang="en-US" sz="2700" strike="sngStrike" kern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588827" indent="-401457" defTabSz="202486" eaLnBrk="0" hangingPunc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110000"/>
              <a:buFont typeface="Arial"/>
              <a:buChar char="•"/>
              <a:defRPr/>
            </a:pPr>
            <a:r>
              <a:rPr lang="en-US" sz="2700" kern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Fort </a:t>
            </a:r>
            <a:r>
              <a:rPr lang="en-US" sz="2700" kern="0" dirty="0">
                <a:solidFill>
                  <a:schemeClr val="tx1"/>
                </a:solidFill>
                <a:latin typeface="Arial" charset="0"/>
                <a:cs typeface="Arial" charset="0"/>
              </a:rPr>
              <a:t>Ord Users Working </a:t>
            </a:r>
            <a:r>
              <a:rPr lang="en-US" sz="2700" kern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Group: </a:t>
            </a:r>
            <a:r>
              <a:rPr lang="en-US" sz="2700" kern="0" dirty="0">
                <a:solidFill>
                  <a:schemeClr val="tx1"/>
                </a:solidFill>
                <a:latin typeface="Arial" charset="0"/>
                <a:cs typeface="Arial" charset="0"/>
              </a:rPr>
              <a:t>bi-monthly meetings</a:t>
            </a:r>
          </a:p>
        </p:txBody>
      </p:sp>
    </p:spTree>
    <p:extLst>
      <p:ext uri="{BB962C8B-B14F-4D97-AF65-F5344CB8AC3E}">
        <p14:creationId xmlns:p14="http://schemas.microsoft.com/office/powerpoint/2010/main" val="3774668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a Slid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52" y="-13512"/>
            <a:ext cx="9195852" cy="6871512"/>
          </a:xfrm>
          <a:prstGeom prst="rect">
            <a:avLst/>
          </a:prstGeom>
        </p:spPr>
      </p:pic>
      <p:sp>
        <p:nvSpPr>
          <p:cNvPr id="1740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585"/>
            <a:ext cx="9144000" cy="732326"/>
          </a:xfrm>
        </p:spPr>
        <p:txBody>
          <a:bodyPr>
            <a:noAutofit/>
          </a:bodyPr>
          <a:lstStyle/>
          <a:p>
            <a:r>
              <a:rPr lang="en-US" sz="3700" b="1" dirty="0" smtClean="0">
                <a:latin typeface="Arial" charset="0"/>
                <a:ea typeface="Arial" charset="0"/>
                <a:cs typeface="Arial" charset="0"/>
              </a:rPr>
              <a:t>Recap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36774" y="1529862"/>
            <a:ext cx="1966452" cy="374395"/>
          </a:xfrm>
          <a:prstGeom prst="rect">
            <a:avLst/>
          </a:prstGeom>
          <a:noFill/>
        </p:spPr>
        <p:txBody>
          <a:bodyPr wrap="square" lIns="20254" tIns="10127" rIns="20254" bIns="10127" rtlCol="0">
            <a:spAutoFit/>
          </a:bodyPr>
          <a:lstStyle/>
          <a:p>
            <a:pPr>
              <a:spcBef>
                <a:spcPts val="797"/>
              </a:spcBef>
              <a:buSzPct val="135000"/>
            </a:pPr>
            <a:r>
              <a:rPr lang="en-US" sz="2300" spc="22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8560907" y="6550223"/>
            <a:ext cx="3834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403" y="1219200"/>
            <a:ext cx="8941067" cy="4935643"/>
          </a:xfrm>
          <a:prstGeom prst="rect">
            <a:avLst/>
          </a:prstGeom>
          <a:noFill/>
          <a:ln>
            <a:noFill/>
          </a:ln>
        </p:spPr>
        <p:txBody>
          <a:bodyPr wrap="square" lIns="20254" tIns="10127" rIns="20254" bIns="10127">
            <a:spAutoFit/>
          </a:bodyPr>
          <a:lstStyle/>
          <a:p>
            <a:pPr marL="588827" indent="-401457" defTabSz="202486" eaLnBrk="0" hangingPunct="0">
              <a:lnSpc>
                <a:spcPct val="80000"/>
              </a:lnSpc>
              <a:spcBef>
                <a:spcPts val="1063"/>
              </a:spcBef>
              <a:spcAft>
                <a:spcPts val="792"/>
              </a:spcAft>
              <a:buSzPct val="110000"/>
              <a:buFont typeface="Arial"/>
              <a:buChar char="•"/>
              <a:defRPr/>
            </a:pPr>
            <a:r>
              <a:rPr lang="en-US" sz="3400" kern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MEC remedial investigation fieldwork nears completion</a:t>
            </a:r>
            <a:r>
              <a:rPr lang="en-US" sz="3400" b="1" kern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*</a:t>
            </a:r>
            <a:endParaRPr lang="en-US" sz="3400" b="1" kern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588827" indent="-401457" defTabSz="202486" eaLnBrk="0" hangingPunct="0">
              <a:lnSpc>
                <a:spcPct val="80000"/>
              </a:lnSpc>
              <a:spcBef>
                <a:spcPts val="531"/>
              </a:spcBef>
              <a:spcAft>
                <a:spcPts val="792"/>
              </a:spcAft>
              <a:buSzPct val="110000"/>
              <a:buFont typeface="Arial"/>
              <a:buChar char="•"/>
              <a:defRPr/>
            </a:pPr>
            <a:r>
              <a:rPr lang="en-US" sz="3400" kern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Future work – predominantly paperwork</a:t>
            </a:r>
          </a:p>
          <a:p>
            <a:pPr marL="965245" lvl="1" indent="-457200" defTabSz="202486" eaLnBrk="0" hangingPunct="0">
              <a:lnSpc>
                <a:spcPct val="80000"/>
              </a:lnSpc>
              <a:spcBef>
                <a:spcPts val="531"/>
              </a:spcBef>
              <a:spcAft>
                <a:spcPts val="792"/>
              </a:spcAft>
              <a:buSzPct val="110000"/>
              <a:buFont typeface="Arial" pitchFamily="34" charset="0"/>
              <a:buChar char="‒"/>
              <a:defRPr/>
            </a:pPr>
            <a:r>
              <a:rPr lang="en-US" sz="3400" kern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Dates provided</a:t>
            </a:r>
          </a:p>
          <a:p>
            <a:pPr marL="644570" indent="-457200" defTabSz="202486" eaLnBrk="0" hangingPunct="0">
              <a:lnSpc>
                <a:spcPct val="80000"/>
              </a:lnSpc>
              <a:spcBef>
                <a:spcPts val="531"/>
              </a:spcBef>
              <a:spcAft>
                <a:spcPts val="792"/>
              </a:spcAft>
              <a:buSzPct val="110000"/>
              <a:buFont typeface="Arial" pitchFamily="34" charset="0"/>
              <a:buChar char="•"/>
              <a:defRPr/>
            </a:pPr>
            <a:r>
              <a:rPr lang="en-US" sz="3400" kern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Financial update provided</a:t>
            </a:r>
          </a:p>
          <a:p>
            <a:pPr marL="644570" indent="-457200" defTabSz="202486" eaLnBrk="0" hangingPunct="0">
              <a:lnSpc>
                <a:spcPct val="80000"/>
              </a:lnSpc>
              <a:spcBef>
                <a:spcPts val="531"/>
              </a:spcBef>
              <a:spcAft>
                <a:spcPts val="792"/>
              </a:spcAft>
              <a:buSzPct val="110000"/>
              <a:buFont typeface="Arial" pitchFamily="34" charset="0"/>
              <a:buChar char="•"/>
              <a:defRPr/>
            </a:pPr>
            <a:r>
              <a:rPr lang="en-US" sz="3400" kern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How to find us?</a:t>
            </a:r>
          </a:p>
          <a:p>
            <a:pPr marL="344488" indent="-157163" defTabSz="202486" eaLnBrk="0" hangingPunct="0">
              <a:lnSpc>
                <a:spcPct val="80000"/>
              </a:lnSpc>
              <a:spcBef>
                <a:spcPts val="531"/>
              </a:spcBef>
              <a:spcAft>
                <a:spcPts val="792"/>
              </a:spcAft>
              <a:buSzPct val="110000"/>
              <a:defRPr/>
            </a:pPr>
            <a:r>
              <a:rPr lang="en-US" sz="2000" b="1" i="1" dirty="0" smtClean="0">
                <a:solidFill>
                  <a:schemeClr val="tx1"/>
                </a:solidFill>
              </a:rPr>
              <a:t>*</a:t>
            </a:r>
            <a:r>
              <a:rPr lang="en-US" sz="2000" i="1" dirty="0" smtClean="0">
                <a:solidFill>
                  <a:schemeClr val="tx1"/>
                </a:solidFill>
              </a:rPr>
              <a:t>Remedial investigation data will be reviewed with the regulatory agencies to evaluate residual risk. Additional remedial investigation fieldwork and/or remedial action fieldwork (as presented in Proposed Plans and Records of Decision) may be necessary based on the evaluation.</a:t>
            </a:r>
          </a:p>
          <a:p>
            <a:pPr marL="644570" indent="-457200" defTabSz="202486" eaLnBrk="0" hangingPunct="0">
              <a:lnSpc>
                <a:spcPct val="80000"/>
              </a:lnSpc>
              <a:spcBef>
                <a:spcPts val="531"/>
              </a:spcBef>
              <a:spcAft>
                <a:spcPts val="792"/>
              </a:spcAft>
              <a:buSzPct val="110000"/>
              <a:buFont typeface="Arial" pitchFamily="34" charset="0"/>
              <a:buChar char="•"/>
              <a:defRPr/>
            </a:pPr>
            <a:endParaRPr lang="en-US" sz="3400" kern="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668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a Slid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52" y="-13512"/>
            <a:ext cx="9195852" cy="6871512"/>
          </a:xfrm>
          <a:prstGeom prst="rect">
            <a:avLst/>
          </a:prstGeom>
        </p:spPr>
      </p:pic>
      <p:sp>
        <p:nvSpPr>
          <p:cNvPr id="1740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585"/>
            <a:ext cx="9144000" cy="732326"/>
          </a:xfrm>
        </p:spPr>
        <p:txBody>
          <a:bodyPr>
            <a:noAutofit/>
          </a:bodyPr>
          <a:lstStyle/>
          <a:p>
            <a:r>
              <a:rPr lang="en-US" sz="3700" b="1" dirty="0" smtClean="0">
                <a:latin typeface="Arial" charset="0"/>
                <a:ea typeface="Arial" charset="0"/>
                <a:cs typeface="Arial" charset="0"/>
              </a:rPr>
              <a:t>Community Resources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36774" y="1529862"/>
            <a:ext cx="1966452" cy="374395"/>
          </a:xfrm>
          <a:prstGeom prst="rect">
            <a:avLst/>
          </a:prstGeom>
          <a:noFill/>
        </p:spPr>
        <p:txBody>
          <a:bodyPr wrap="square" lIns="20254" tIns="10127" rIns="20254" bIns="10127" rtlCol="0">
            <a:spAutoFit/>
          </a:bodyPr>
          <a:lstStyle/>
          <a:p>
            <a:pPr>
              <a:spcBef>
                <a:spcPts val="797"/>
              </a:spcBef>
              <a:buSzPct val="135000"/>
            </a:pPr>
            <a:r>
              <a:rPr lang="en-US" sz="2300" spc="22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8560907" y="6550223"/>
            <a:ext cx="3834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1371600"/>
            <a:ext cx="2557463" cy="33115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-228600" y="1066800"/>
            <a:ext cx="8521700" cy="431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0254" tIns="10127" rIns="20254" bIns="10127">
            <a:spAutoFit/>
          </a:bodyPr>
          <a:lstStyle/>
          <a:p>
            <a:pPr marL="346075">
              <a:lnSpc>
                <a:spcPct val="80000"/>
              </a:lnSpc>
              <a:spcBef>
                <a:spcPts val="600"/>
              </a:spcBef>
              <a:spcAft>
                <a:spcPts val="900"/>
              </a:spcAft>
              <a:buFont typeface="Wingdings" pitchFamily="2" charset="2"/>
              <a:buChar char="Ø"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346075">
              <a:lnSpc>
                <a:spcPct val="80000"/>
              </a:lnSpc>
              <a:spcBef>
                <a:spcPts val="600"/>
              </a:spcBef>
              <a:spcAft>
                <a:spcPts val="900"/>
              </a:spcAft>
              <a:buFont typeface="Wingdings" pitchFamily="2" charset="2"/>
              <a:buChar char="Ø"/>
            </a:pPr>
            <a:r>
              <a:rPr lang="en-US" sz="2500" dirty="0">
                <a:latin typeface="Arial" pitchFamily="34" charset="0"/>
                <a:cs typeface="Arial" pitchFamily="34" charset="0"/>
              </a:rPr>
              <a:t>Website: </a:t>
            </a:r>
            <a:r>
              <a:rPr lang="en-US" sz="2500" dirty="0" smtClean="0">
                <a:latin typeface="Arial" pitchFamily="34" charset="0"/>
                <a:cs typeface="Arial" pitchFamily="34" charset="0"/>
                <a:hlinkClick r:id="rId5"/>
              </a:rPr>
              <a:t>www.fora-esca-rp.com</a:t>
            </a:r>
            <a:endParaRPr lang="en-US" sz="2500" dirty="0">
              <a:latin typeface="Arial" pitchFamily="34" charset="0"/>
              <a:cs typeface="Arial" pitchFamily="34" charset="0"/>
            </a:endParaRPr>
          </a:p>
          <a:p>
            <a:pPr marL="346075">
              <a:lnSpc>
                <a:spcPct val="80000"/>
              </a:lnSpc>
              <a:spcBef>
                <a:spcPts val="600"/>
              </a:spcBef>
              <a:spcAft>
                <a:spcPts val="900"/>
              </a:spcAft>
              <a:buFont typeface="Wingdings" pitchFamily="2" charset="2"/>
              <a:buChar char="Ø"/>
            </a:pPr>
            <a:r>
              <a:rPr lang="en-US" sz="2500" dirty="0">
                <a:latin typeface="Arial" pitchFamily="34" charset="0"/>
                <a:cs typeface="Arial" pitchFamily="34" charset="0"/>
              </a:rPr>
              <a:t> Newsletters &amp; Technical Fact Sheets</a:t>
            </a:r>
          </a:p>
          <a:p>
            <a:pPr marL="346075">
              <a:lnSpc>
                <a:spcPct val="80000"/>
              </a:lnSpc>
              <a:spcBef>
                <a:spcPts val="600"/>
              </a:spcBef>
              <a:spcAft>
                <a:spcPts val="900"/>
              </a:spcAft>
              <a:buFont typeface="Wingdings" pitchFamily="2" charset="2"/>
              <a:buChar char="Ø"/>
            </a:pPr>
            <a:r>
              <a:rPr lang="en-US" sz="2500" dirty="0">
                <a:latin typeface="Arial" pitchFamily="34" charset="0"/>
                <a:cs typeface="Arial" pitchFamily="34" charset="0"/>
              </a:rPr>
              <a:t> Facebook and Twitter:  FORA ESCA RP</a:t>
            </a:r>
          </a:p>
          <a:p>
            <a:pPr marL="346075">
              <a:lnSpc>
                <a:spcPct val="80000"/>
              </a:lnSpc>
              <a:spcBef>
                <a:spcPts val="600"/>
              </a:spcBef>
              <a:spcAft>
                <a:spcPts val="900"/>
              </a:spcAft>
              <a:buFont typeface="Wingdings" pitchFamily="2" charset="2"/>
              <a:buChar char="Ø"/>
            </a:pPr>
            <a:r>
              <a:rPr lang="en-US" sz="2500" dirty="0">
                <a:latin typeface="Arial" pitchFamily="34" charset="0"/>
                <a:cs typeface="Arial" pitchFamily="34" charset="0"/>
              </a:rPr>
              <a:t> Hotline Weekly Updates: (831) 883-3506</a:t>
            </a:r>
          </a:p>
          <a:p>
            <a:pPr marL="346075">
              <a:lnSpc>
                <a:spcPct val="80000"/>
              </a:lnSpc>
              <a:spcBef>
                <a:spcPts val="600"/>
              </a:spcBef>
              <a:spcAft>
                <a:spcPts val="900"/>
              </a:spcAft>
              <a:buFont typeface="Wingdings" pitchFamily="2" charset="2"/>
              <a:buChar char="Ø"/>
            </a:pPr>
            <a:r>
              <a:rPr lang="en-US" sz="2500" dirty="0">
                <a:latin typeface="Arial" pitchFamily="34" charset="0"/>
                <a:cs typeface="Arial" pitchFamily="34" charset="0"/>
              </a:rPr>
              <a:t> Maps showing access corridors</a:t>
            </a:r>
          </a:p>
          <a:p>
            <a:pPr marL="346075">
              <a:lnSpc>
                <a:spcPct val="80000"/>
              </a:lnSpc>
              <a:spcBef>
                <a:spcPts val="600"/>
              </a:spcBef>
              <a:spcAft>
                <a:spcPts val="900"/>
              </a:spcAft>
              <a:buFont typeface="Wingdings" pitchFamily="2" charset="2"/>
              <a:buChar char="Ø"/>
            </a:pPr>
            <a:r>
              <a:rPr lang="en-US" sz="2500" dirty="0">
                <a:latin typeface="Arial" pitchFamily="34" charset="0"/>
                <a:cs typeface="Arial" pitchFamily="34" charset="0"/>
              </a:rPr>
              <a:t> Kiosks at access corridor trailheads</a:t>
            </a:r>
          </a:p>
          <a:p>
            <a:pPr marL="346075">
              <a:lnSpc>
                <a:spcPct val="80000"/>
              </a:lnSpc>
              <a:spcBef>
                <a:spcPts val="600"/>
              </a:spcBef>
              <a:spcAft>
                <a:spcPts val="900"/>
              </a:spcAft>
              <a:buFont typeface="Wingdings" pitchFamily="2" charset="2"/>
              <a:buChar char="Ø"/>
            </a:pPr>
            <a:r>
              <a:rPr lang="en-US" sz="2500" dirty="0">
                <a:latin typeface="Arial" pitchFamily="34" charset="0"/>
                <a:cs typeface="Arial" pitchFamily="34" charset="0"/>
              </a:rPr>
              <a:t> Email:  esca@fora.org</a:t>
            </a:r>
          </a:p>
          <a:p>
            <a:pPr marL="346075">
              <a:lnSpc>
                <a:spcPct val="80000"/>
              </a:lnSpc>
              <a:spcBef>
                <a:spcPts val="600"/>
              </a:spcBef>
              <a:spcAft>
                <a:spcPts val="900"/>
              </a:spcAft>
              <a:buFont typeface="Wingdings" pitchFamily="2" charset="2"/>
              <a:buChar char="Ø"/>
            </a:pPr>
            <a:r>
              <a:rPr lang="en-US" sz="2500" dirty="0">
                <a:latin typeface="Arial" pitchFamily="34" charset="0"/>
                <a:cs typeface="Arial" pitchFamily="34" charset="0"/>
              </a:rPr>
              <a:t> Address: 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920 2</a:t>
            </a:r>
            <a:r>
              <a:rPr lang="en-US" sz="25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Avenue; Suite A, 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Marina, CA  93933</a:t>
            </a:r>
          </a:p>
        </p:txBody>
      </p:sp>
    </p:spTree>
    <p:extLst>
      <p:ext uri="{BB962C8B-B14F-4D97-AF65-F5344CB8AC3E}">
        <p14:creationId xmlns:p14="http://schemas.microsoft.com/office/powerpoint/2010/main" val="3774668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a Slid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12"/>
            <a:ext cx="9195852" cy="6871512"/>
          </a:xfrm>
          <a:prstGeom prst="rect">
            <a:avLst/>
          </a:prstGeom>
        </p:spPr>
      </p:pic>
      <p:sp>
        <p:nvSpPr>
          <p:cNvPr id="1740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585"/>
            <a:ext cx="9144000" cy="732326"/>
          </a:xfrm>
        </p:spPr>
        <p:txBody>
          <a:bodyPr>
            <a:noAutofit/>
          </a:bodyPr>
          <a:lstStyle/>
          <a:p>
            <a:r>
              <a:rPr lang="en-US" sz="3700" b="1" dirty="0" smtClean="0">
                <a:latin typeface="Arial" charset="0"/>
                <a:ea typeface="Arial" charset="0"/>
                <a:cs typeface="Arial" charset="0"/>
              </a:rPr>
              <a:t>Presentation 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36774" y="1529862"/>
            <a:ext cx="1966452" cy="374395"/>
          </a:xfrm>
          <a:prstGeom prst="rect">
            <a:avLst/>
          </a:prstGeom>
          <a:noFill/>
        </p:spPr>
        <p:txBody>
          <a:bodyPr wrap="square" lIns="20254" tIns="10127" rIns="20254" bIns="10127" rtlCol="0">
            <a:spAutoFit/>
          </a:bodyPr>
          <a:lstStyle/>
          <a:p>
            <a:pPr>
              <a:spcBef>
                <a:spcPts val="797"/>
              </a:spcBef>
              <a:buSzPct val="135000"/>
            </a:pPr>
            <a:r>
              <a:rPr lang="en-US" sz="2300" spc="22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8610600" y="6550223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6" descr="2011_03_29_AllMRA_by_Colo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811828"/>
            <a:ext cx="419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28600" y="796212"/>
            <a:ext cx="5943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US" sz="2400" spc="22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sz="2800" spc="22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ESCA Background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spc="22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Project Status</a:t>
            </a:r>
          </a:p>
          <a:p>
            <a:pPr marL="777875" lvl="1" indent="-457200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spc="22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Finances</a:t>
            </a:r>
          </a:p>
          <a:p>
            <a:pPr marL="777875" lvl="1" indent="-457200">
              <a:spcBef>
                <a:spcPts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en-US" sz="2800" spc="22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Work Completed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spc="22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Fieldwork Update </a:t>
            </a:r>
          </a:p>
          <a:p>
            <a:pPr marL="777875" lvl="1" indent="-457200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spc="22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Parker Flats RQA</a:t>
            </a:r>
          </a:p>
          <a:p>
            <a:pPr marL="777875" lvl="1" indent="-457200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spc="22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Future East Garrison</a:t>
            </a:r>
          </a:p>
          <a:p>
            <a:pPr marL="777875" lvl="1" indent="-457200">
              <a:spcBef>
                <a:spcPts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en-US" sz="2800" spc="22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Interim Action Ranges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spc="22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2013 Document Schedule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spc="22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2013 Community Involvement</a:t>
            </a:r>
            <a:endParaRPr lang="en-US" sz="2800" strike="sngStrike" spc="22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668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Accord Slide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8763000" y="6550223"/>
            <a:ext cx="381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a Slid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52" y="-13512"/>
            <a:ext cx="9195852" cy="68715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36774" y="1529862"/>
            <a:ext cx="1966452" cy="374395"/>
          </a:xfrm>
          <a:prstGeom prst="rect">
            <a:avLst/>
          </a:prstGeom>
          <a:noFill/>
        </p:spPr>
        <p:txBody>
          <a:bodyPr wrap="square" lIns="20254" tIns="10127" rIns="20254" bIns="10127" rtlCol="0">
            <a:spAutoFit/>
          </a:bodyPr>
          <a:lstStyle/>
          <a:p>
            <a:pPr>
              <a:spcBef>
                <a:spcPts val="797"/>
              </a:spcBef>
              <a:buSzPct val="135000"/>
            </a:pPr>
            <a:r>
              <a:rPr lang="en-US" sz="2300" spc="22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8610600" y="6550223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463"/>
            <a:ext cx="9144000" cy="731838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ESCA Munitions Response Areas by Group</a:t>
            </a:r>
          </a:p>
        </p:txBody>
      </p:sp>
      <p:pic>
        <p:nvPicPr>
          <p:cNvPr id="9" name="Picture 5" descr="2011_10_12_ALLMRAs_by_Group_IAR_and_CN_Focus.jpg"/>
          <p:cNvPicPr>
            <a:picLocks noChangeAspect="1"/>
          </p:cNvPicPr>
          <p:nvPr/>
        </p:nvPicPr>
        <p:blipFill>
          <a:blip r:embed="rId4"/>
          <a:srcRect l="11200" t="3833" r="6400" b="5110"/>
          <a:stretch>
            <a:fillRect/>
          </a:stretch>
        </p:blipFill>
        <p:spPr bwMode="auto">
          <a:xfrm>
            <a:off x="757581" y="762000"/>
            <a:ext cx="7440473" cy="514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8131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Slide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0828" y="-40740"/>
            <a:ext cx="9622840" cy="721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230484" y="30698"/>
            <a:ext cx="8686801" cy="76419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ESCA Finances</a:t>
            </a:r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8839200" y="6819826"/>
            <a:ext cx="381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chemeClr val="accent3"/>
                </a:solidFill>
              </a:rPr>
              <a:t>5</a:t>
            </a:r>
            <a:endParaRPr lang="en-US" sz="1400" dirty="0">
              <a:solidFill>
                <a:schemeClr val="accent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5125616"/>
            <a:ext cx="89154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/>
              <a:t>Based on Army and EPA requirements in the ESCA Grant and the AOC FORA does not control the </a:t>
            </a:r>
            <a:r>
              <a:rPr lang="en-US" sz="1300" i="1" dirty="0" smtClean="0"/>
              <a:t>ARCADIS/AIG </a:t>
            </a:r>
            <a:r>
              <a:rPr lang="en-US" sz="1300" i="1" dirty="0"/>
              <a:t>$</a:t>
            </a:r>
            <a:r>
              <a:rPr lang="en-US" sz="1300" i="1" dirty="0" smtClean="0"/>
              <a:t>82.1M </a:t>
            </a:r>
            <a:r>
              <a:rPr lang="en-US" sz="1300" i="1" dirty="0"/>
              <a:t>Commutation Account.  The full amount was provided to </a:t>
            </a:r>
            <a:r>
              <a:rPr lang="en-US" sz="1300" i="1" dirty="0" smtClean="0"/>
              <a:t>AIG </a:t>
            </a:r>
            <a:r>
              <a:rPr lang="en-US" sz="1300" i="1" dirty="0"/>
              <a:t>in 2008 to as payment for a cost-cap insurance policy where </a:t>
            </a:r>
            <a:r>
              <a:rPr lang="en-US" sz="1300" i="1" dirty="0" smtClean="0"/>
              <a:t>AIG </a:t>
            </a:r>
            <a:r>
              <a:rPr lang="en-US" sz="1300" i="1" dirty="0"/>
              <a:t>reviews ARCADIS’ work performed and makes payments directly to ARCADIS</a:t>
            </a:r>
            <a:r>
              <a:rPr lang="en-US" sz="1300" i="1" dirty="0" smtClean="0"/>
              <a:t>.</a:t>
            </a:r>
            <a:endParaRPr lang="en-US" sz="1300" i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284895"/>
              </p:ext>
            </p:extLst>
          </p:nvPr>
        </p:nvGraphicFramePr>
        <p:xfrm>
          <a:off x="457200" y="914400"/>
          <a:ext cx="8510592" cy="41148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40192"/>
                <a:gridCol w="1941689"/>
                <a:gridCol w="2528711"/>
              </a:tblGrid>
              <a:tr h="55608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Item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 Originally Allocated 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Accrued as of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Jan 1, 2013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80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FORA  Self-Insurance or Policy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 $ 916,056 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$ 916,056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60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Reimburse Regulators &amp; Quality Assurance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$ 4,725,000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 $ 1,797,300 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60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State of California Surplus Lines Tax, Risk Transfer, Mobilization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$ 6,100,000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 $ 6,100,000 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60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Contractor's Pollution Liability Insurance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$ 477,344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$ 477,344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60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Work Performed ARCADIS/AIG Commutation Account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 $ 82,117,553 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$ 58,496,937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80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FORA Administrative Fees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 $ 3,392,656 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$ 2,249,691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0026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$ 97,728,609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$ 70,037,329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8041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 ESCA Remainder 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$ 27,691,280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6352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a Slid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52" y="-13512"/>
            <a:ext cx="9195852" cy="68715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36774" y="1529862"/>
            <a:ext cx="1966452" cy="374395"/>
          </a:xfrm>
          <a:prstGeom prst="rect">
            <a:avLst/>
          </a:prstGeom>
          <a:noFill/>
        </p:spPr>
        <p:txBody>
          <a:bodyPr wrap="square" lIns="20254" tIns="10127" rIns="20254" bIns="10127" rtlCol="0">
            <a:spAutoFit/>
          </a:bodyPr>
          <a:lstStyle/>
          <a:p>
            <a:pPr>
              <a:spcBef>
                <a:spcPts val="797"/>
              </a:spcBef>
              <a:buSzPct val="135000"/>
            </a:pPr>
            <a:r>
              <a:rPr lang="en-US" sz="2300" spc="22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8610600" y="6550223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463"/>
            <a:ext cx="9144000" cy="731838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ESCA Work Completed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3048" y="990600"/>
            <a:ext cx="8778552" cy="5328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350" dirty="0" smtClean="0">
                <a:solidFill>
                  <a:schemeClr val="tx1"/>
                </a:solidFill>
              </a:rPr>
              <a:t>Planned Remedial Investigation </a:t>
            </a:r>
            <a:r>
              <a:rPr lang="en-US" sz="2350" dirty="0" smtClean="0">
                <a:solidFill>
                  <a:schemeClr val="tx1"/>
                </a:solidFill>
              </a:rPr>
              <a:t>fieldwork completed</a:t>
            </a:r>
            <a:r>
              <a:rPr lang="en-US" sz="2350" dirty="0" smtClean="0">
                <a:solidFill>
                  <a:schemeClr val="tx1"/>
                </a:solidFill>
              </a:rPr>
              <a:t>: 98%</a:t>
            </a:r>
            <a:r>
              <a:rPr lang="en-US" sz="2350" b="1" i="1" dirty="0">
                <a:solidFill>
                  <a:schemeClr val="tx1"/>
                </a:solidFill>
              </a:rPr>
              <a:t> *</a:t>
            </a:r>
            <a:endParaRPr lang="en-US" sz="235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350" dirty="0" smtClean="0">
                <a:solidFill>
                  <a:schemeClr val="tx1"/>
                </a:solidFill>
              </a:rPr>
              <a:t>Planned </a:t>
            </a:r>
            <a:r>
              <a:rPr lang="en-US" sz="2350" dirty="0" smtClean="0">
                <a:solidFill>
                  <a:schemeClr val="tx1"/>
                </a:solidFill>
              </a:rPr>
              <a:t>habitat restoration </a:t>
            </a:r>
            <a:r>
              <a:rPr lang="en-US" sz="2350" dirty="0" smtClean="0">
                <a:solidFill>
                  <a:schemeClr val="tx1"/>
                </a:solidFill>
              </a:rPr>
              <a:t>and </a:t>
            </a:r>
            <a:r>
              <a:rPr lang="en-US" sz="2350" dirty="0" smtClean="0">
                <a:solidFill>
                  <a:schemeClr val="tx1"/>
                </a:solidFill>
              </a:rPr>
              <a:t>monitoring completed</a:t>
            </a:r>
            <a:r>
              <a:rPr lang="en-US" sz="2350" dirty="0" smtClean="0">
                <a:solidFill>
                  <a:schemeClr val="tx1"/>
                </a:solidFill>
              </a:rPr>
              <a:t>: 70%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350" dirty="0" smtClean="0">
                <a:solidFill>
                  <a:schemeClr val="tx1"/>
                </a:solidFill>
              </a:rPr>
              <a:t>Total </a:t>
            </a:r>
            <a:r>
              <a:rPr lang="en-US" sz="2350" dirty="0" smtClean="0">
                <a:solidFill>
                  <a:schemeClr val="tx1"/>
                </a:solidFill>
              </a:rPr>
              <a:t>munitions items removed</a:t>
            </a:r>
            <a:r>
              <a:rPr lang="en-US" sz="2350" dirty="0" smtClean="0">
                <a:solidFill>
                  <a:schemeClr val="tx1"/>
                </a:solidFill>
              </a:rPr>
              <a:t>: over 4,950 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350" dirty="0" smtClean="0">
                <a:solidFill>
                  <a:schemeClr val="tx1"/>
                </a:solidFill>
              </a:rPr>
              <a:t>Total </a:t>
            </a:r>
            <a:r>
              <a:rPr lang="en-US" sz="2350" dirty="0" smtClean="0">
                <a:solidFill>
                  <a:schemeClr val="tx1"/>
                </a:solidFill>
              </a:rPr>
              <a:t>munitions debris removed</a:t>
            </a:r>
            <a:r>
              <a:rPr lang="en-US" sz="2350" dirty="0" smtClean="0">
                <a:solidFill>
                  <a:schemeClr val="tx1"/>
                </a:solidFill>
              </a:rPr>
              <a:t>: over </a:t>
            </a:r>
            <a:r>
              <a:rPr lang="en-US" sz="2350" dirty="0" smtClean="0">
                <a:solidFill>
                  <a:schemeClr val="tx1"/>
                </a:solidFill>
              </a:rPr>
              <a:t>56,400 lbs.</a:t>
            </a:r>
            <a:endParaRPr lang="en-US" sz="235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350" dirty="0" smtClean="0">
                <a:solidFill>
                  <a:schemeClr val="tx1"/>
                </a:solidFill>
              </a:rPr>
              <a:t>Total </a:t>
            </a:r>
            <a:r>
              <a:rPr lang="en-US" sz="2350" dirty="0" smtClean="0">
                <a:solidFill>
                  <a:schemeClr val="tx1"/>
                </a:solidFill>
              </a:rPr>
              <a:t>trash </a:t>
            </a:r>
            <a:r>
              <a:rPr lang="en-US" sz="2350" strike="sngStrike" dirty="0" smtClean="0">
                <a:solidFill>
                  <a:schemeClr val="tx1"/>
                </a:solidFill>
              </a:rPr>
              <a:t>(o</a:t>
            </a:r>
            <a:r>
              <a:rPr lang="en-US" sz="2350" dirty="0" smtClean="0">
                <a:solidFill>
                  <a:schemeClr val="tx1"/>
                </a:solidFill>
              </a:rPr>
              <a:t>ther </a:t>
            </a:r>
            <a:r>
              <a:rPr lang="en-US" sz="2350" dirty="0">
                <a:solidFill>
                  <a:schemeClr val="tx1"/>
                </a:solidFill>
              </a:rPr>
              <a:t>debris</a:t>
            </a:r>
            <a:r>
              <a:rPr lang="en-US" sz="2350" strike="sngStrike" dirty="0" smtClean="0">
                <a:solidFill>
                  <a:schemeClr val="tx1"/>
                </a:solidFill>
              </a:rPr>
              <a:t>)</a:t>
            </a:r>
            <a:r>
              <a:rPr lang="en-US" sz="2350" dirty="0" smtClean="0">
                <a:solidFill>
                  <a:schemeClr val="tx1"/>
                </a:solidFill>
              </a:rPr>
              <a:t>: over </a:t>
            </a:r>
            <a:r>
              <a:rPr lang="en-US" sz="2350" dirty="0" smtClean="0">
                <a:solidFill>
                  <a:schemeClr val="tx1"/>
                </a:solidFill>
              </a:rPr>
              <a:t>118,000 lbs.</a:t>
            </a:r>
            <a:endParaRPr lang="en-US" sz="2350" dirty="0" smtClean="0">
              <a:solidFill>
                <a:schemeClr val="tx1"/>
              </a:solidFill>
            </a:endParaRPr>
          </a:p>
          <a:p>
            <a:pPr lvl="1" indent="0"/>
            <a:endParaRPr lang="en-US" sz="400" dirty="0">
              <a:solidFill>
                <a:schemeClr val="tx1"/>
              </a:solidFill>
            </a:endParaRPr>
          </a:p>
          <a:p>
            <a:pPr marL="625475" lvl="1" indent="-304800"/>
            <a:endParaRPr lang="en-US" sz="2000" b="1" i="1" dirty="0" smtClean="0">
              <a:solidFill>
                <a:schemeClr val="tx1"/>
              </a:solidFill>
            </a:endParaRPr>
          </a:p>
          <a:p>
            <a:pPr marL="457200" lvl="1" indent="-136525"/>
            <a:r>
              <a:rPr lang="en-US" sz="1800" b="1" i="1" dirty="0" smtClean="0">
                <a:solidFill>
                  <a:schemeClr val="tx1"/>
                </a:solidFill>
              </a:rPr>
              <a:t>* </a:t>
            </a:r>
            <a:r>
              <a:rPr lang="en-US" sz="1800" i="1" dirty="0" smtClean="0">
                <a:solidFill>
                  <a:schemeClr val="tx1"/>
                </a:solidFill>
              </a:rPr>
              <a:t>Remedial investigation data will be reviewed with the regulatory agencies to evaluate residual risk. </a:t>
            </a:r>
            <a:r>
              <a:rPr lang="en-US" sz="1800" i="1" dirty="0">
                <a:solidFill>
                  <a:schemeClr val="tx1"/>
                </a:solidFill>
              </a:rPr>
              <a:t> </a:t>
            </a:r>
            <a:r>
              <a:rPr lang="en-US" sz="1800" i="1" dirty="0" smtClean="0">
                <a:solidFill>
                  <a:schemeClr val="tx1"/>
                </a:solidFill>
              </a:rPr>
              <a:t>Additional remedial investigation fieldwork and/or remedial action fieldwork (as presented in Proposed Plans and Records of Decision) may be necessary based on the evaluation.</a:t>
            </a:r>
          </a:p>
          <a:p>
            <a:pPr marL="457200" indent="-457200">
              <a:buFont typeface="Arial" charset="0"/>
              <a:buChar char="•"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457200" indent="-457200"/>
            <a:r>
              <a:rPr lang="en-US" sz="1800" b="1" i="1" dirty="0" smtClean="0">
                <a:solidFill>
                  <a:schemeClr val="tx1"/>
                </a:solidFill>
              </a:rPr>
              <a:t>	Note:</a:t>
            </a:r>
            <a:r>
              <a:rPr lang="en-US" sz="1800" i="1" dirty="0" smtClean="0">
                <a:solidFill>
                  <a:schemeClr val="tx1"/>
                </a:solidFill>
              </a:rPr>
              <a:t> Percentages and totals are approximate</a:t>
            </a:r>
            <a:r>
              <a:rPr lang="en-US" sz="2000" i="1" dirty="0" smtClean="0">
                <a:solidFill>
                  <a:schemeClr val="tx1"/>
                </a:solidFill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2769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a Slid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52" y="-13512"/>
            <a:ext cx="9195852" cy="68715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36774" y="1529862"/>
            <a:ext cx="1966452" cy="374395"/>
          </a:xfrm>
          <a:prstGeom prst="rect">
            <a:avLst/>
          </a:prstGeom>
          <a:noFill/>
        </p:spPr>
        <p:txBody>
          <a:bodyPr wrap="square" lIns="20254" tIns="10127" rIns="20254" bIns="10127" rtlCol="0">
            <a:spAutoFit/>
          </a:bodyPr>
          <a:lstStyle/>
          <a:p>
            <a:pPr>
              <a:spcBef>
                <a:spcPts val="797"/>
              </a:spcBef>
              <a:buSzPct val="135000"/>
            </a:pPr>
            <a:r>
              <a:rPr lang="en-US" sz="2300" spc="22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8610600" y="6550223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463"/>
            <a:ext cx="9144000" cy="731838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Parker Flats RQA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46074" y="685800"/>
            <a:ext cx="4572000" cy="493724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3175" indent="-253175">
              <a:spcBef>
                <a:spcPts val="532"/>
              </a:spcBef>
              <a:spcAft>
                <a:spcPts val="133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RQA Background</a:t>
            </a:r>
          </a:p>
          <a:p>
            <a:pPr marL="253187" indent="-253175">
              <a:spcBef>
                <a:spcPts val="0"/>
              </a:spcBef>
              <a:spcAft>
                <a:spcPts val="600"/>
              </a:spcAft>
              <a:buFont typeface="Lucida Grande"/>
              <a:buChar char="-"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Level 1 Initial Evaluation completed  on 182 acres</a:t>
            </a:r>
          </a:p>
          <a:p>
            <a:pPr marL="253187" indent="-253175">
              <a:spcBef>
                <a:spcPts val="0"/>
              </a:spcBef>
              <a:spcAft>
                <a:spcPts val="600"/>
              </a:spcAft>
              <a:buFont typeface="Lucida Grande"/>
              <a:buChar char="-"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Level 2 Baseline DGM Survey recommended on 12 acres</a:t>
            </a:r>
          </a:p>
          <a:p>
            <a:pPr marL="253187" indent="-253175">
              <a:spcBef>
                <a:spcPts val="0"/>
              </a:spcBef>
              <a:spcAft>
                <a:spcPts val="600"/>
              </a:spcAft>
              <a:buFont typeface="Lucida Grande"/>
              <a:buChar char="-"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September 20, 2012 -Public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Meeting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presented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Level 2A 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approach</a:t>
            </a:r>
            <a:endParaRPr lang="en-US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53187" indent="-253175">
              <a:spcBef>
                <a:spcPts val="0"/>
              </a:spcBef>
              <a:spcAft>
                <a:spcPts val="600"/>
              </a:spcAft>
              <a:buFont typeface="Lucida Grande"/>
              <a:buChar char="-"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March 2013 - Level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2A fieldwork completed </a:t>
            </a:r>
            <a:endParaRPr lang="en-US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53187" indent="-253175">
              <a:spcBef>
                <a:spcPts val="0"/>
              </a:spcBef>
              <a:spcAft>
                <a:spcPts val="600"/>
              </a:spcAft>
              <a:buFont typeface="Lucida Grande"/>
              <a:buChar char="-"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Currently data being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evaluated for  </a:t>
            </a:r>
            <a:r>
              <a:rPr lang="en-US" sz="1800" strike="sngStrik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Level 3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DGM Survey recommendation </a:t>
            </a:r>
            <a:endParaRPr lang="en-US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53175" indent="-253175">
              <a:spcBef>
                <a:spcPts val="532"/>
              </a:spcBef>
              <a:spcAft>
                <a:spcPts val="133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Removed</a:t>
            </a:r>
          </a:p>
          <a:p>
            <a:pPr marL="253187" indent="-253175">
              <a:spcBef>
                <a:spcPts val="0"/>
              </a:spcBef>
              <a:spcAft>
                <a:spcPts val="600"/>
              </a:spcAft>
              <a:buFont typeface="Lucida Grande"/>
              <a:buChar char="-"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 MEC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item</a:t>
            </a:r>
            <a:endParaRPr lang="en-US" sz="1800" strike="sngStrik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53187" indent="-253175">
              <a:spcBef>
                <a:spcPts val="0"/>
              </a:spcBef>
              <a:spcAft>
                <a:spcPts val="600"/>
              </a:spcAft>
              <a:buFont typeface="Lucida Grande"/>
              <a:buChar char="-"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Over 20 lbs. munitions debris</a:t>
            </a:r>
          </a:p>
          <a:p>
            <a:pPr marL="253187" indent="-253175">
              <a:spcBef>
                <a:spcPts val="0"/>
              </a:spcBef>
              <a:spcAft>
                <a:spcPts val="600"/>
              </a:spcAft>
              <a:buFont typeface="Lucida Grande"/>
              <a:buChar char="-"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Over 500 lbs. 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ther debris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1848"/>
          <a:stretch>
            <a:fillRect/>
          </a:stretch>
        </p:blipFill>
        <p:spPr bwMode="auto">
          <a:xfrm>
            <a:off x="1657924" y="3450338"/>
            <a:ext cx="2914076" cy="186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37347" y="990600"/>
            <a:ext cx="2934653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6200" y="2971800"/>
            <a:ext cx="47596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Proposed Residential Area – Northern and Southern Portions (182 acres)</a:t>
            </a:r>
            <a:endParaRPr lang="en-US" sz="11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0" y="5334000"/>
            <a:ext cx="26196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Level 2A Area shown in red (12 acres)</a:t>
            </a:r>
            <a:endParaRPr lang="en-US" sz="11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/>
          <a:srcRect t="9974"/>
          <a:stretch>
            <a:fillRect/>
          </a:stretch>
        </p:blipFill>
        <p:spPr bwMode="auto">
          <a:xfrm>
            <a:off x="304800" y="990600"/>
            <a:ext cx="1231583" cy="198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/>
          <a:srcRect t="14582" b="2430"/>
          <a:stretch>
            <a:fillRect/>
          </a:stretch>
        </p:blipFill>
        <p:spPr bwMode="auto">
          <a:xfrm>
            <a:off x="304800" y="3450319"/>
            <a:ext cx="1228725" cy="187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4940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a Slid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52" y="-13512"/>
            <a:ext cx="9195852" cy="68715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36774" y="1529862"/>
            <a:ext cx="1966452" cy="374395"/>
          </a:xfrm>
          <a:prstGeom prst="rect">
            <a:avLst/>
          </a:prstGeom>
          <a:noFill/>
        </p:spPr>
        <p:txBody>
          <a:bodyPr wrap="square" lIns="20254" tIns="10127" rIns="20254" bIns="10127" rtlCol="0">
            <a:spAutoFit/>
          </a:bodyPr>
          <a:lstStyle/>
          <a:p>
            <a:pPr>
              <a:spcBef>
                <a:spcPts val="797"/>
              </a:spcBef>
              <a:buSzPct val="135000"/>
            </a:pPr>
            <a:r>
              <a:rPr lang="en-US" sz="2300" spc="22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8610600" y="6550223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463"/>
            <a:ext cx="9144000" cy="731838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Future East Garrison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" t="5403" r="4431" b="1801"/>
          <a:stretch>
            <a:fillRect/>
          </a:stretch>
        </p:blipFill>
        <p:spPr bwMode="auto">
          <a:xfrm>
            <a:off x="1066800" y="3962400"/>
            <a:ext cx="2293610" cy="188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129172" y="679185"/>
            <a:ext cx="4938628" cy="5214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3175" indent="-253175">
              <a:spcBef>
                <a:spcPts val="532"/>
              </a:spcBef>
              <a:spcAft>
                <a:spcPts val="133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Background</a:t>
            </a:r>
          </a:p>
          <a:p>
            <a:pPr marL="253187" indent="-253175">
              <a:spcBef>
                <a:spcPts val="0"/>
              </a:spcBef>
              <a:spcAft>
                <a:spcPts val="600"/>
              </a:spcAft>
              <a:buFont typeface="Lucida Grande"/>
              <a:buChar char="-"/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East of Barloy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Canyon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Road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- habitat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reserve area - remedial investigation completed</a:t>
            </a:r>
          </a:p>
          <a:p>
            <a:pPr marL="253187" indent="-253175">
              <a:spcBef>
                <a:spcPts val="0"/>
              </a:spcBef>
              <a:spcAft>
                <a:spcPts val="600"/>
              </a:spcAft>
              <a:buFont typeface="Lucida Grande"/>
              <a:buChar char="-"/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West of Barloy Canyon Road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habitat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reserve area - remedial investigation on-going (11 acres remaining)</a:t>
            </a:r>
          </a:p>
          <a:p>
            <a:pPr marL="253187" indent="-253175">
              <a:spcBef>
                <a:spcPts val="0"/>
              </a:spcBef>
              <a:spcAft>
                <a:spcPts val="600"/>
              </a:spcAft>
              <a:buFont typeface="Lucida Grande"/>
              <a:buChar char="-"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Residential  area remedial investigation - northern portion on-going (7 acres remaining)</a:t>
            </a:r>
          </a:p>
          <a:p>
            <a:pPr marL="253187" indent="-253175">
              <a:spcBef>
                <a:spcPts val="0"/>
              </a:spcBef>
              <a:spcAft>
                <a:spcPts val="600"/>
              </a:spcAft>
              <a:buFont typeface="Lucida Grande"/>
              <a:buChar char="-"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Anticipated fieldwork completion - April 2013</a:t>
            </a:r>
          </a:p>
          <a:p>
            <a:pPr marL="253187" indent="-253175">
              <a:spcBef>
                <a:spcPts val="0"/>
              </a:spcBef>
              <a:spcAft>
                <a:spcPts val="600"/>
              </a:spcAft>
              <a:buFont typeface="Lucida Grande"/>
              <a:buChar char="-"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Data evaluation by regulatory agencies</a:t>
            </a:r>
          </a:p>
          <a:p>
            <a:pPr marL="253175" indent="-253175">
              <a:spcBef>
                <a:spcPts val="532"/>
              </a:spcBef>
              <a:spcAft>
                <a:spcPts val="133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Removed</a:t>
            </a:r>
          </a:p>
          <a:p>
            <a:pPr marL="253187" indent="-253175">
              <a:spcBef>
                <a:spcPts val="0"/>
              </a:spcBef>
              <a:spcAft>
                <a:spcPts val="600"/>
              </a:spcAft>
              <a:buFont typeface="Lucida Grande"/>
              <a:buChar char="-"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Over 180 MEC item</a:t>
            </a:r>
            <a:r>
              <a:rPr lang="en-US" sz="1800" strike="sngStrik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</a:t>
            </a:r>
          </a:p>
          <a:p>
            <a:pPr marL="253187" indent="-253175">
              <a:spcBef>
                <a:spcPts val="0"/>
              </a:spcBef>
              <a:spcAft>
                <a:spcPts val="600"/>
              </a:spcAft>
              <a:buFont typeface="Lucida Grande"/>
              <a:buChar char="-"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Over 7,600 lbs. munitions debris</a:t>
            </a:r>
          </a:p>
          <a:p>
            <a:pPr marL="253187" indent="-253175">
              <a:spcBef>
                <a:spcPts val="0"/>
              </a:spcBef>
              <a:spcAft>
                <a:spcPts val="600"/>
              </a:spcAft>
              <a:buFont typeface="Lucida Grande"/>
              <a:buChar char="-"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Over 11,000 lbs. other debris</a:t>
            </a:r>
            <a:endParaRPr lang="en-US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5"/>
          <a:srcRect l="27654"/>
          <a:stretch>
            <a:fillRect/>
          </a:stretch>
        </p:blipFill>
        <p:spPr bwMode="auto">
          <a:xfrm>
            <a:off x="381000" y="790575"/>
            <a:ext cx="1674503" cy="26384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0" y="788670"/>
            <a:ext cx="1714500" cy="264033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69289" y="3429000"/>
            <a:ext cx="21210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Habitat Reserve Area</a:t>
            </a:r>
            <a:br>
              <a:rPr lang="en-US" sz="1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West of </a:t>
            </a:r>
            <a:r>
              <a:rPr lang="en-US" sz="11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Barloy</a:t>
            </a:r>
            <a:r>
              <a:rPr lang="en-US" sz="1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Canyon Road</a:t>
            </a:r>
            <a:endParaRPr lang="en-US" sz="1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4823" y="3429000"/>
            <a:ext cx="19800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Proposed Residential Area</a:t>
            </a:r>
            <a:endParaRPr lang="en-US" sz="1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108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a Slid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52" y="-13512"/>
            <a:ext cx="9195852" cy="6871512"/>
          </a:xfrm>
          <a:prstGeom prst="rect">
            <a:avLst/>
          </a:prstGeom>
        </p:spPr>
      </p:pic>
      <p:sp>
        <p:nvSpPr>
          <p:cNvPr id="1740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585"/>
            <a:ext cx="9144000" cy="732326"/>
          </a:xfrm>
        </p:spPr>
        <p:txBody>
          <a:bodyPr>
            <a:noAutofit/>
          </a:bodyPr>
          <a:lstStyle/>
          <a:p>
            <a:r>
              <a:rPr lang="en-US" sz="3700" b="1" dirty="0" smtClean="0">
                <a:latin typeface="Arial" charset="0"/>
                <a:ea typeface="Arial" charset="0"/>
                <a:cs typeface="Arial" charset="0"/>
              </a:rPr>
              <a:t>Interim Action Ranges MRA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36774" y="1529862"/>
            <a:ext cx="1966452" cy="374395"/>
          </a:xfrm>
          <a:prstGeom prst="rect">
            <a:avLst/>
          </a:prstGeom>
          <a:noFill/>
        </p:spPr>
        <p:txBody>
          <a:bodyPr wrap="square" lIns="20254" tIns="10127" rIns="20254" bIns="10127" rtlCol="0">
            <a:spAutoFit/>
          </a:bodyPr>
          <a:lstStyle/>
          <a:p>
            <a:pPr>
              <a:spcBef>
                <a:spcPts val="797"/>
              </a:spcBef>
              <a:buSzPct val="135000"/>
            </a:pPr>
            <a:r>
              <a:rPr lang="en-US" sz="2300" spc="22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0" y="762000"/>
            <a:ext cx="4343400" cy="5105400"/>
          </a:xfrm>
          <a:prstGeom prst="rect">
            <a:avLst/>
          </a:prstGeom>
          <a:noFill/>
        </p:spPr>
        <p:txBody>
          <a:bodyPr wrap="square" lIns="20254" tIns="10127" rIns="20254" bIns="10127" rtlCol="0">
            <a:noAutofit/>
          </a:bodyPr>
          <a:lstStyle/>
          <a:p>
            <a:pPr marL="253175" indent="-253175">
              <a:spcBef>
                <a:spcPts val="532"/>
              </a:spcBef>
              <a:spcAft>
                <a:spcPts val="133"/>
              </a:spcAft>
              <a:buFont typeface="Arial" pitchFamily="34" charset="0"/>
              <a:buChar char="•"/>
            </a:pPr>
            <a:r>
              <a:rPr lang="en-US" sz="165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Army </a:t>
            </a:r>
            <a:r>
              <a:rPr lang="en-US" sz="165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Interim Remedial </a:t>
            </a:r>
            <a:r>
              <a:rPr lang="en-US" sz="165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Action </a:t>
            </a:r>
          </a:p>
          <a:p>
            <a:pPr marL="573862" lvl="1" indent="-253175">
              <a:spcBef>
                <a:spcPts val="133"/>
              </a:spcBef>
              <a:spcAft>
                <a:spcPts val="133"/>
              </a:spcAft>
              <a:buFont typeface="Lucida Grande"/>
              <a:buChar char="-"/>
            </a:pPr>
            <a:r>
              <a:rPr lang="en-US" sz="16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Completed over majority of the </a:t>
            </a:r>
            <a:r>
              <a:rPr lang="en-US" sz="16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MRA</a:t>
            </a:r>
            <a:endParaRPr lang="en-US" sz="165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53175" lvl="1" indent="-253175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65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ESCA </a:t>
            </a:r>
            <a:r>
              <a:rPr lang="en-US" sz="165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Design Study and Interim Action</a:t>
            </a:r>
            <a:endParaRPr lang="en-US" sz="165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73187" lvl="1" indent="-253175">
              <a:spcBef>
                <a:spcPts val="133"/>
              </a:spcBef>
              <a:spcAft>
                <a:spcPts val="133"/>
              </a:spcAft>
              <a:buFont typeface="Lucida Grande"/>
              <a:buChar char="-"/>
            </a:pPr>
            <a:r>
              <a:rPr lang="en-US" sz="16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Evidence of sensitively </a:t>
            </a:r>
            <a:r>
              <a:rPr lang="en-US" sz="16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fuzed </a:t>
            </a:r>
            <a:r>
              <a:rPr lang="en-US" sz="16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munitions</a:t>
            </a:r>
          </a:p>
          <a:p>
            <a:pPr marL="253175" lvl="1" indent="-253175">
              <a:spcBef>
                <a:spcPts val="532"/>
              </a:spcBef>
              <a:spcAft>
                <a:spcPts val="133"/>
              </a:spcAft>
              <a:buFont typeface="Arial" pitchFamily="34" charset="0"/>
              <a:buChar char="•"/>
            </a:pPr>
            <a:r>
              <a:rPr lang="en-US" sz="165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Northern Range 44 Special Case Area Design Study Expansion</a:t>
            </a:r>
          </a:p>
          <a:p>
            <a:pPr marL="573187" lvl="1" indent="-253175">
              <a:spcBef>
                <a:spcPts val="133"/>
              </a:spcBef>
              <a:spcAft>
                <a:spcPts val="133"/>
              </a:spcAft>
              <a:buFont typeface="Lucida Grande"/>
              <a:buChar char="-"/>
            </a:pPr>
            <a:r>
              <a:rPr lang="en-US" sz="16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Found 66mm rockets</a:t>
            </a:r>
          </a:p>
          <a:p>
            <a:pPr marL="573187" lvl="1" indent="-253175">
              <a:spcBef>
                <a:spcPts val="133"/>
              </a:spcBef>
              <a:spcAft>
                <a:spcPts val="133"/>
              </a:spcAft>
              <a:buFont typeface="Lucida Grande"/>
              <a:buChar char="-"/>
            </a:pPr>
            <a:r>
              <a:rPr lang="en-US" sz="16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Cut vegetation, Digital Mapping</a:t>
            </a:r>
          </a:p>
          <a:p>
            <a:pPr marL="573187" lvl="1" indent="-253175">
              <a:spcBef>
                <a:spcPts val="133"/>
              </a:spcBef>
              <a:spcAft>
                <a:spcPts val="133"/>
              </a:spcAft>
              <a:buFont typeface="Lucida Grande"/>
              <a:buChar char="-"/>
            </a:pPr>
            <a:r>
              <a:rPr lang="en-US" sz="16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Individual target investigation</a:t>
            </a:r>
          </a:p>
          <a:p>
            <a:pPr marL="253175" lvl="1" indent="-253175">
              <a:spcBef>
                <a:spcPts val="532"/>
              </a:spcBef>
              <a:spcAft>
                <a:spcPts val="133"/>
              </a:spcAft>
              <a:buFont typeface="Arial" pitchFamily="34" charset="0"/>
              <a:buChar char="•"/>
            </a:pPr>
            <a:r>
              <a:rPr lang="en-US" sz="165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Range 47 SCA Interim Remedial Action</a:t>
            </a:r>
            <a:endParaRPr lang="en-US" sz="165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73187" lvl="1" indent="-253175">
              <a:spcBef>
                <a:spcPts val="133"/>
              </a:spcBef>
              <a:spcAft>
                <a:spcPts val="133"/>
              </a:spcAft>
              <a:buFont typeface="Lucida Grande"/>
              <a:buChar char="-"/>
            </a:pPr>
            <a:r>
              <a:rPr lang="en-US" sz="16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Found 40mm grenades</a:t>
            </a:r>
          </a:p>
          <a:p>
            <a:pPr marL="573187" lvl="1" indent="-253175">
              <a:spcBef>
                <a:spcPts val="133"/>
              </a:spcBef>
              <a:spcAft>
                <a:spcPts val="133"/>
              </a:spcAft>
              <a:buFont typeface="Lucida Grande"/>
              <a:buChar char="-"/>
            </a:pPr>
            <a:r>
              <a:rPr lang="en-US" sz="16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Cut vegetation, excavated and sifted soil, Digital Mapping </a:t>
            </a:r>
          </a:p>
          <a:p>
            <a:pPr marL="573187" lvl="1" indent="-253175">
              <a:spcBef>
                <a:spcPts val="133"/>
              </a:spcBef>
              <a:spcAft>
                <a:spcPts val="133"/>
              </a:spcAft>
              <a:buFont typeface="Lucida Grande"/>
              <a:buChar char="-"/>
            </a:pPr>
            <a:r>
              <a:rPr lang="en-US" sz="16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Individual target investigation</a:t>
            </a:r>
            <a:endParaRPr lang="en-US" sz="165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53175" lvl="1" indent="-253175">
              <a:spcBef>
                <a:spcPts val="532"/>
              </a:spcBef>
              <a:spcAft>
                <a:spcPts val="133"/>
              </a:spcAft>
              <a:buFont typeface="Arial" pitchFamily="34" charset="0"/>
              <a:buChar char="•"/>
            </a:pPr>
            <a:r>
              <a:rPr lang="en-US" sz="165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Removed</a:t>
            </a:r>
            <a:endParaRPr lang="en-US" sz="165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73187" lvl="1" indent="-253175">
              <a:spcBef>
                <a:spcPts val="133"/>
              </a:spcBef>
              <a:spcAft>
                <a:spcPts val="133"/>
              </a:spcAft>
              <a:buFont typeface="Lucida Grande"/>
              <a:buChar char="-"/>
            </a:pPr>
            <a:r>
              <a:rPr lang="en-US" sz="16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Over 3,600 munitions items</a:t>
            </a:r>
            <a:endParaRPr lang="en-US" sz="165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73187" lvl="1" indent="-253175">
              <a:spcBef>
                <a:spcPts val="133"/>
              </a:spcBef>
              <a:spcAft>
                <a:spcPts val="133"/>
              </a:spcAft>
              <a:buFont typeface="Lucida Grande"/>
              <a:buChar char="-"/>
            </a:pPr>
            <a:r>
              <a:rPr lang="en-US" sz="16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Over 44,000 lbs. </a:t>
            </a:r>
            <a:r>
              <a:rPr lang="en-US" sz="16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munitions </a:t>
            </a:r>
            <a:r>
              <a:rPr lang="en-US" sz="16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debris </a:t>
            </a:r>
            <a:endParaRPr lang="en-US" sz="165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73187" lvl="1" indent="-253175">
              <a:spcBef>
                <a:spcPts val="133"/>
              </a:spcBef>
              <a:spcAft>
                <a:spcPts val="133"/>
              </a:spcAft>
              <a:buFont typeface="Lucida Grande"/>
              <a:buChar char="-"/>
            </a:pPr>
            <a:r>
              <a:rPr lang="en-US" sz="16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Over 11,000 lbs</a:t>
            </a:r>
            <a:r>
              <a:rPr lang="en-US" sz="16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other debris</a:t>
            </a:r>
          </a:p>
          <a:p>
            <a:pPr marL="573187" lvl="1" indent="-253175">
              <a:spcBef>
                <a:spcPts val="133"/>
              </a:spcBef>
              <a:spcAft>
                <a:spcPts val="133"/>
              </a:spcAft>
            </a:pPr>
            <a:endParaRPr lang="en-US" sz="1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641052" lvl="2" indent="0">
              <a:spcBef>
                <a:spcPts val="133"/>
              </a:spcBef>
              <a:spcAft>
                <a:spcPts val="133"/>
              </a:spcAft>
            </a:pPr>
            <a:endParaRPr lang="en-US" sz="1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73187" lvl="1" indent="-253175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610600" y="6550223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IAR_NS sweep_060211-0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895351"/>
            <a:ext cx="2504874" cy="1878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ORD5-070212-00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028951"/>
            <a:ext cx="2504874" cy="1878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 descr="40 mm at 29 Palm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3"/>
          <a:stretch>
            <a:fillRect/>
          </a:stretch>
        </p:blipFill>
        <p:spPr>
          <a:xfrm>
            <a:off x="2514600" y="3200400"/>
            <a:ext cx="1876038" cy="1394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 descr="40mmHE_Grenad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25969" y="1336431"/>
            <a:ext cx="2291861" cy="1295400"/>
          </a:xfrm>
          <a:prstGeom prst="roundRect">
            <a:avLst>
              <a:gd name="adj" fmla="val 16667"/>
            </a:avLst>
          </a:prstGeom>
          <a:ln w="1905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 descr="law_rocket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" t="2130" r="682" b="2130"/>
          <a:stretch>
            <a:fillRect/>
          </a:stretch>
        </p:blipFill>
        <p:spPr>
          <a:xfrm>
            <a:off x="482803" y="4597603"/>
            <a:ext cx="3703930" cy="1151078"/>
          </a:xfrm>
          <a:prstGeom prst="roundRect">
            <a:avLst>
              <a:gd name="adj" fmla="val 16667"/>
            </a:avLst>
          </a:prstGeom>
          <a:ln w="1905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228926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A SLIDE AL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FORA SLIDE AL.potx</Template>
  <TotalTime>2364</TotalTime>
  <Pages>0</Pages>
  <Words>845</Words>
  <Characters>0</Characters>
  <Application>Microsoft Office PowerPoint</Application>
  <PresentationFormat>Letter Paper (8.5x11 in)</PresentationFormat>
  <Lines>0</Lines>
  <Paragraphs>186</Paragraphs>
  <Slides>13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FORA SLIDE AL</vt:lpstr>
      <vt:lpstr>Custom Design</vt:lpstr>
      <vt:lpstr>Bullets</vt:lpstr>
      <vt:lpstr>Title - Center</vt:lpstr>
      <vt:lpstr>Title &amp; Subtitle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Fort Ord Reuse Authority (FORA) Environmental Services Cooperative Agreement (ESCA) Remediation Program (RP)</vt:lpstr>
      <vt:lpstr>Presentation Overview</vt:lpstr>
      <vt:lpstr>PowerPoint Presentation</vt:lpstr>
      <vt:lpstr>ESCA Munitions Response Areas by Group</vt:lpstr>
      <vt:lpstr>ESCA Finances</vt:lpstr>
      <vt:lpstr>ESCA Work Completed</vt:lpstr>
      <vt:lpstr>Parker Flats RQA</vt:lpstr>
      <vt:lpstr>Future East Garrison</vt:lpstr>
      <vt:lpstr>Interim Action Ranges MRA</vt:lpstr>
      <vt:lpstr>2013 Document Schedule</vt:lpstr>
      <vt:lpstr>2013 Community Involvement </vt:lpstr>
      <vt:lpstr>Recap</vt:lpstr>
      <vt:lpstr>Community Resources</vt:lpstr>
    </vt:vector>
  </TitlesOfParts>
  <Company>Westcliffe Engineers,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 Slide Title Here</dc:title>
  <dc:creator>Lana Rei Houghton</dc:creator>
  <cp:lastModifiedBy>Laura Vidaurri</cp:lastModifiedBy>
  <cp:revision>261</cp:revision>
  <cp:lastPrinted>2013-04-12T17:06:01Z</cp:lastPrinted>
  <dcterms:created xsi:type="dcterms:W3CDTF">2010-09-13T16:45:33Z</dcterms:created>
  <dcterms:modified xsi:type="dcterms:W3CDTF">2013-04-12T17:06:40Z</dcterms:modified>
</cp:coreProperties>
</file>